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3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2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34.xml" ContentType="application/vnd.openxmlformats-officedocument.presentationml.slide+xml"/>
  <Override PartName="/ppt/slides/slide8.xml" ContentType="application/vnd.openxmlformats-officedocument.presentationml.slide+xml"/>
  <Override PartName="/ppt/slides/slide35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7"/>
  </p:notesMasterIdLst>
  <p:sldIdLst>
    <p:sldId id="256" r:id="rId2"/>
    <p:sldId id="265" r:id="rId3"/>
    <p:sldId id="266" r:id="rId4"/>
    <p:sldId id="267" r:id="rId5"/>
    <p:sldId id="286" r:id="rId6"/>
    <p:sldId id="289" r:id="rId7"/>
    <p:sldId id="297" r:id="rId8"/>
    <p:sldId id="287" r:id="rId9"/>
    <p:sldId id="302" r:id="rId10"/>
    <p:sldId id="290" r:id="rId11"/>
    <p:sldId id="288" r:id="rId12"/>
    <p:sldId id="282" r:id="rId13"/>
    <p:sldId id="268" r:id="rId14"/>
    <p:sldId id="284" r:id="rId15"/>
    <p:sldId id="269" r:id="rId16"/>
    <p:sldId id="292" r:id="rId17"/>
    <p:sldId id="270" r:id="rId18"/>
    <p:sldId id="293" r:id="rId19"/>
    <p:sldId id="294" r:id="rId20"/>
    <p:sldId id="295" r:id="rId21"/>
    <p:sldId id="298" r:id="rId22"/>
    <p:sldId id="299" r:id="rId23"/>
    <p:sldId id="300" r:id="rId24"/>
    <p:sldId id="301" r:id="rId25"/>
    <p:sldId id="271" r:id="rId26"/>
    <p:sldId id="306" r:id="rId27"/>
    <p:sldId id="307" r:id="rId28"/>
    <p:sldId id="303" r:id="rId29"/>
    <p:sldId id="272" r:id="rId30"/>
    <p:sldId id="273" r:id="rId31"/>
    <p:sldId id="274" r:id="rId32"/>
    <p:sldId id="304" r:id="rId33"/>
    <p:sldId id="308" r:id="rId34"/>
    <p:sldId id="276" r:id="rId35"/>
    <p:sldId id="277" r:id="rId3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B4A"/>
    <a:srgbClr val="1F497D"/>
    <a:srgbClr val="0B651C"/>
    <a:srgbClr val="13AD30"/>
    <a:srgbClr val="5F9127"/>
    <a:srgbClr val="D758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5337" autoAdjust="0"/>
  </p:normalViewPr>
  <p:slideViewPr>
    <p:cSldViewPr>
      <p:cViewPr>
        <p:scale>
          <a:sx n="80" d="100"/>
          <a:sy n="80" d="100"/>
        </p:scale>
        <p:origin x="-216" y="-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8513CF-A8AC-4795-AB72-A9BB4803789F}" type="datetimeFigureOut">
              <a:rPr lang="he-IL" smtClean="0"/>
              <a:pPr/>
              <a:t>ח'/אדר ב/תשע"ד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F2C1636-5AAA-45A4-A4AA-4A54B1781BE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4278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1137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7696200" cy="4525963"/>
          </a:xfrm>
        </p:spPr>
        <p:txBody>
          <a:bodyPr/>
          <a:lstStyle>
            <a:lvl1pPr>
              <a:buFont typeface="Wingdings" pitchFamily="2" charset="2"/>
              <a:buChar char="q"/>
              <a:defRPr/>
            </a:lvl1pPr>
            <a:lvl2pPr>
              <a:buFont typeface="Wingdings" pitchFamily="2" charset="2"/>
              <a:buChar char="§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A689D-796A-4892-8F7B-80ECF9020B4E}" type="datetimeFigureOut">
              <a:rPr lang="he-IL" smtClean="0"/>
              <a:pPr/>
              <a:t>ח'/אדר ב/תשע"ד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3D89D-334A-4D28-BF5F-A1D9D19A3EC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yardena@univ.haifa.ac.i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standards/valuelist/rdamedia.html" TargetMode="External"/><Relationship Id="rId2" Type="http://schemas.openxmlformats.org/officeDocument/2006/relationships/hyperlink" Target="http://www.loc.gov/standards/valuelist/rdaconten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oc.gov/standards/valuelist/rdacarrier.html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eb.nli.org.il/sites/NLI/Hebrew/infochannels/librarians/Cataloging_Art/Documents/relationship-designators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access.rdatoolkit.org/document.php?id=rdachp6&amp;target=rda6-7055#rda6-7055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26876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RDA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רשומות ביבליוגרפיות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e-IL" sz="2000" dirty="0" smtClean="0">
              <a:solidFill>
                <a:schemeClr val="tx1"/>
              </a:solidFill>
            </a:endParaRPr>
          </a:p>
          <a:p>
            <a:r>
              <a:rPr lang="he-IL" sz="2000" dirty="0" smtClean="0">
                <a:solidFill>
                  <a:schemeClr val="tx1"/>
                </a:solidFill>
              </a:rPr>
              <a:t>ירדנה לוינברג</a:t>
            </a:r>
            <a:endParaRPr lang="he-IL" sz="2000" dirty="0">
              <a:solidFill>
                <a:schemeClr val="tx1"/>
              </a:solidFill>
            </a:endParaRPr>
          </a:p>
          <a:p>
            <a:pPr rtl="0"/>
            <a:r>
              <a:rPr lang="en-US" sz="2000" dirty="0" smtClean="0">
                <a:solidFill>
                  <a:schemeClr val="tx1"/>
                </a:solidFill>
                <a:hlinkClick r:id="rId2"/>
              </a:rPr>
              <a:t>yardena@univ.haifa.ac.il</a:t>
            </a:r>
            <a:endParaRPr lang="en-US" sz="2000" dirty="0" smtClean="0">
              <a:solidFill>
                <a:schemeClr val="tx1"/>
              </a:solidFill>
            </a:endParaRPr>
          </a:p>
          <a:p>
            <a:pPr rtl="0"/>
            <a:endParaRPr lang="en-US" sz="2000" dirty="0" smtClean="0">
              <a:solidFill>
                <a:schemeClr val="tx1"/>
              </a:solidFill>
            </a:endParaRPr>
          </a:p>
          <a:p>
            <a:pPr rtl="0"/>
            <a:r>
              <a:rPr lang="he-IL" sz="2000" dirty="0" smtClean="0">
                <a:solidFill>
                  <a:schemeClr val="tx1"/>
                </a:solidFill>
              </a:rPr>
              <a:t>מרץ  2014</a:t>
            </a:r>
            <a:endParaRPr lang="en-US" sz="2000" dirty="0" smtClean="0">
              <a:solidFill>
                <a:schemeClr val="tx1"/>
              </a:solidFill>
            </a:endParaRPr>
          </a:p>
          <a:p>
            <a:pPr rtl="0"/>
            <a:endParaRPr lang="he-IL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6632"/>
            <a:ext cx="7696200" cy="1008112"/>
          </a:xfrm>
        </p:spPr>
        <p:txBody>
          <a:bodyPr>
            <a:normAutofit/>
          </a:bodyPr>
          <a:lstStyle/>
          <a:p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כותר 245</a:t>
            </a:r>
            <a:endParaRPr lang="he-I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68760"/>
            <a:ext cx="76962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dirty="0" smtClean="0"/>
              <a:t>המידע </a:t>
            </a:r>
            <a:r>
              <a:rPr lang="he-IL" dirty="0" err="1" smtClean="0"/>
              <a:t>יתועתק</a:t>
            </a:r>
            <a:r>
              <a:rPr lang="he-IL" dirty="0" smtClean="0"/>
              <a:t> כפי </a:t>
            </a:r>
            <a:r>
              <a:rPr lang="he-IL" dirty="0"/>
              <a:t>שמופיע </a:t>
            </a:r>
            <a:r>
              <a:rPr lang="he-IL" dirty="0" smtClean="0"/>
              <a:t>בפרסום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sz="2800" dirty="0" smtClean="0"/>
              <a:t>כותר שגוי:</a:t>
            </a:r>
          </a:p>
          <a:p>
            <a:pPr lvl="1"/>
            <a:r>
              <a:rPr lang="he-IL" sz="2400" dirty="0" smtClean="0"/>
              <a:t>לתעתק כפי שמופיע במקור המידע</a:t>
            </a:r>
          </a:p>
          <a:p>
            <a:pPr lvl="1"/>
            <a:r>
              <a:rPr lang="he-IL" sz="2400" dirty="0"/>
              <a:t>להוסיף נקודת גישה נוספת בתוספת תת שדה </a:t>
            </a:r>
            <a:r>
              <a:rPr lang="en-US" sz="2400" b="1" dirty="0" err="1" smtClean="0">
                <a:solidFill>
                  <a:schemeClr val="tx2"/>
                </a:solidFill>
              </a:rPr>
              <a:t>i</a:t>
            </a:r>
            <a:endParaRPr lang="he-IL" sz="2400" b="1" dirty="0" smtClean="0">
              <a:solidFill>
                <a:schemeClr val="tx2"/>
              </a:solidFill>
            </a:endParaRPr>
          </a:p>
          <a:p>
            <a:pPr lvl="1"/>
            <a:endParaRPr lang="he-IL" dirty="0"/>
          </a:p>
          <a:p>
            <a:pPr marL="457200" lvl="1" indent="0" algn="l">
              <a:buNone/>
            </a:pPr>
            <a:r>
              <a:rPr lang="en-US" altLang="he-IL" b="1" dirty="0" smtClean="0">
                <a:solidFill>
                  <a:schemeClr val="tx2"/>
                </a:solidFill>
              </a:rPr>
              <a:t> </a:t>
            </a:r>
            <a:r>
              <a:rPr lang="en-US" altLang="he-IL" sz="2200" b="1" dirty="0" smtClean="0">
                <a:solidFill>
                  <a:schemeClr val="tx2"/>
                </a:solidFill>
              </a:rPr>
              <a:t>245 </a:t>
            </a:r>
            <a:r>
              <a:rPr lang="en-US" altLang="he-IL" sz="2200" b="1" dirty="0">
                <a:solidFill>
                  <a:schemeClr val="tx2"/>
                </a:solidFill>
              </a:rPr>
              <a:t>10 </a:t>
            </a:r>
            <a:r>
              <a:rPr lang="en-US" altLang="he-IL" sz="2200" b="1" dirty="0" smtClean="0">
                <a:solidFill>
                  <a:schemeClr val="tx2"/>
                </a:solidFill>
              </a:rPr>
              <a:t>$a </a:t>
            </a:r>
            <a:r>
              <a:rPr lang="en-US" altLang="he-IL" sz="2200" dirty="0"/>
              <a:t>Winter's </a:t>
            </a:r>
            <a:r>
              <a:rPr lang="en-US" altLang="he-IL" sz="2200" dirty="0" err="1"/>
              <a:t>bnoe</a:t>
            </a:r>
            <a:r>
              <a:rPr lang="en-US" altLang="he-IL" sz="2200" dirty="0"/>
              <a:t> / </a:t>
            </a:r>
            <a:r>
              <a:rPr lang="en-US" altLang="he-IL" sz="2200" dirty="0" smtClean="0"/>
              <a:t>$c </a:t>
            </a:r>
            <a:r>
              <a:rPr lang="en-US" altLang="he-IL" sz="2200" dirty="0"/>
              <a:t>Daniel </a:t>
            </a:r>
            <a:r>
              <a:rPr lang="en-US" altLang="he-IL" sz="2200" dirty="0" err="1"/>
              <a:t>Woodrell</a:t>
            </a:r>
            <a:r>
              <a:rPr lang="en-US" altLang="he-IL" sz="2200" dirty="0"/>
              <a:t>. </a:t>
            </a:r>
          </a:p>
          <a:p>
            <a:pPr marL="57150" indent="0" algn="l" rtl="0">
              <a:buNone/>
            </a:pPr>
            <a:r>
              <a:rPr lang="en-US" altLang="he-IL" sz="2200" b="1" dirty="0" smtClean="0">
                <a:solidFill>
                  <a:schemeClr val="tx2"/>
                </a:solidFill>
              </a:rPr>
              <a:t>246 1</a:t>
            </a:r>
            <a:r>
              <a:rPr lang="en-US" altLang="he-IL" sz="2200" dirty="0" smtClean="0"/>
              <a:t> </a:t>
            </a:r>
            <a:r>
              <a:rPr lang="en-US" altLang="he-IL" sz="2200" b="1" dirty="0" smtClean="0">
                <a:solidFill>
                  <a:schemeClr val="tx2"/>
                </a:solidFill>
              </a:rPr>
              <a:t>$</a:t>
            </a:r>
            <a:r>
              <a:rPr lang="en-US" altLang="he-IL" sz="2200" b="1" dirty="0" err="1" smtClean="0">
                <a:solidFill>
                  <a:schemeClr val="tx2"/>
                </a:solidFill>
              </a:rPr>
              <a:t>i</a:t>
            </a:r>
            <a:r>
              <a:rPr lang="en-US" altLang="he-IL" sz="2200" b="1" dirty="0" smtClean="0">
                <a:solidFill>
                  <a:schemeClr val="tx2"/>
                </a:solidFill>
              </a:rPr>
              <a:t> </a:t>
            </a:r>
            <a:r>
              <a:rPr lang="en-US" altLang="he-IL" sz="2200" b="1" dirty="0">
                <a:solidFill>
                  <a:srgbClr val="7030A0"/>
                </a:solidFill>
              </a:rPr>
              <a:t>Corrected title:</a:t>
            </a:r>
            <a:r>
              <a:rPr lang="en-US" altLang="he-IL" sz="2200" b="1" dirty="0">
                <a:solidFill>
                  <a:schemeClr val="tx2"/>
                </a:solidFill>
              </a:rPr>
              <a:t> </a:t>
            </a:r>
            <a:r>
              <a:rPr lang="en-US" altLang="he-IL" sz="2200" dirty="0" smtClean="0"/>
              <a:t>$a </a:t>
            </a:r>
            <a:r>
              <a:rPr lang="en-US" altLang="he-IL" sz="2200" dirty="0"/>
              <a:t>Winter's </a:t>
            </a:r>
            <a:r>
              <a:rPr lang="en-US" altLang="he-IL" sz="2200" dirty="0" smtClean="0"/>
              <a:t>bone</a:t>
            </a:r>
          </a:p>
          <a:p>
            <a:pPr marL="57150" indent="0" algn="l" rtl="0">
              <a:buNone/>
            </a:pPr>
            <a:r>
              <a:rPr lang="en-US" altLang="he-IL" sz="2200" b="1" dirty="0">
                <a:solidFill>
                  <a:schemeClr val="tx2"/>
                </a:solidFill>
              </a:rPr>
              <a:t>246 1</a:t>
            </a:r>
            <a:r>
              <a:rPr lang="en-US" altLang="he-IL" sz="2200" dirty="0"/>
              <a:t> </a:t>
            </a:r>
            <a:r>
              <a:rPr lang="en-US" altLang="he-IL" sz="2200" b="1" dirty="0">
                <a:solidFill>
                  <a:schemeClr val="tx2"/>
                </a:solidFill>
              </a:rPr>
              <a:t>$</a:t>
            </a:r>
            <a:r>
              <a:rPr lang="en-US" altLang="he-IL" sz="2200" b="1" dirty="0" err="1">
                <a:solidFill>
                  <a:schemeClr val="tx2"/>
                </a:solidFill>
              </a:rPr>
              <a:t>i</a:t>
            </a:r>
            <a:r>
              <a:rPr lang="en-US" altLang="he-IL" sz="2200" b="1" dirty="0">
                <a:solidFill>
                  <a:schemeClr val="tx2"/>
                </a:solidFill>
              </a:rPr>
              <a:t> </a:t>
            </a:r>
            <a:r>
              <a:rPr lang="en-US" altLang="he-IL" sz="2200" b="1" dirty="0" smtClean="0">
                <a:solidFill>
                  <a:srgbClr val="7030A0"/>
                </a:solidFill>
              </a:rPr>
              <a:t>Title should read:</a:t>
            </a:r>
            <a:r>
              <a:rPr lang="en-US" altLang="he-IL" sz="2200" b="1" dirty="0" smtClean="0">
                <a:solidFill>
                  <a:schemeClr val="tx2"/>
                </a:solidFill>
              </a:rPr>
              <a:t> </a:t>
            </a:r>
            <a:r>
              <a:rPr lang="en-US" altLang="he-IL" sz="2200" dirty="0"/>
              <a:t>$a Winter's bone</a:t>
            </a:r>
          </a:p>
          <a:p>
            <a:pPr marL="457200" lvl="1" indent="0" algn="l" rtl="0">
              <a:buNone/>
            </a:pPr>
            <a:endParaRPr lang="en-US" altLang="he-IL" dirty="0"/>
          </a:p>
          <a:p>
            <a:pPr marL="0" indent="0">
              <a:buNone/>
            </a:pPr>
            <a:r>
              <a:rPr lang="he-IL" sz="2600" dirty="0" smtClean="0"/>
              <a:t>1 246 </a:t>
            </a:r>
            <a:r>
              <a:rPr lang="en-US" sz="2600" dirty="0" smtClean="0"/>
              <a:t>$</a:t>
            </a:r>
            <a:r>
              <a:rPr lang="en-US" sz="2600" dirty="0" err="1" smtClean="0"/>
              <a:t>i</a:t>
            </a:r>
            <a:r>
              <a:rPr lang="he-IL" sz="2600" dirty="0" smtClean="0"/>
              <a:t> </a:t>
            </a:r>
            <a:r>
              <a:rPr lang="he-IL" sz="2600" dirty="0" smtClean="0">
                <a:solidFill>
                  <a:schemeClr val="accent1"/>
                </a:solidFill>
              </a:rPr>
              <a:t>כותר צריך להיות:</a:t>
            </a:r>
          </a:p>
          <a:p>
            <a:pPr marL="0" indent="0">
              <a:buNone/>
            </a:pPr>
            <a:r>
              <a:rPr lang="he-IL" sz="2600" dirty="0"/>
              <a:t>1 246 </a:t>
            </a:r>
            <a:r>
              <a:rPr lang="en-US" sz="2600" dirty="0" smtClean="0"/>
              <a:t> $</a:t>
            </a:r>
            <a:r>
              <a:rPr lang="en-US" sz="2600" dirty="0" err="1" smtClean="0"/>
              <a:t>i</a:t>
            </a:r>
            <a:r>
              <a:rPr lang="ar-SA" sz="2600" dirty="0" smtClean="0">
                <a:solidFill>
                  <a:schemeClr val="tx2">
                    <a:lumMod val="75000"/>
                  </a:schemeClr>
                </a:solidFill>
              </a:rPr>
              <a:t>العنوان الصحيح</a:t>
            </a:r>
            <a:r>
              <a:rPr lang="he-IL" sz="26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he-IL" sz="26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7502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55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כותר כתב-עת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124744"/>
            <a:ext cx="76962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600" dirty="0" smtClean="0"/>
              <a:t>כותר של כתב עת הכולל </a:t>
            </a:r>
            <a:r>
              <a:rPr lang="he-IL" sz="2600" dirty="0"/>
              <a:t>תאריך, שם, מספר וכו' </a:t>
            </a:r>
            <a:r>
              <a:rPr lang="he-IL" sz="2600" dirty="0" smtClean="0"/>
              <a:t>המשתנה </a:t>
            </a:r>
            <a:r>
              <a:rPr lang="he-IL" sz="2600" dirty="0"/>
              <a:t>מחוברת </a:t>
            </a:r>
            <a:r>
              <a:rPr lang="he-IL" sz="2600" dirty="0" smtClean="0"/>
              <a:t>לחוברת</a:t>
            </a:r>
          </a:p>
          <a:p>
            <a:pPr lvl="2"/>
            <a:r>
              <a:rPr lang="he-IL" sz="2000" dirty="0" smtClean="0"/>
              <a:t> </a:t>
            </a:r>
            <a:r>
              <a:rPr lang="he-IL" sz="2000" dirty="0"/>
              <a:t>משמיטים תאריך, שם, מספר וכו' ומחליפים זאת בסימן </a:t>
            </a:r>
            <a:r>
              <a:rPr lang="he-IL" sz="2000" dirty="0" smtClean="0"/>
              <a:t>השמטה </a:t>
            </a:r>
            <a:r>
              <a:rPr lang="he-IL" sz="2000" dirty="0" smtClean="0">
                <a:solidFill>
                  <a:schemeClr val="accent1"/>
                </a:solidFill>
              </a:rPr>
              <a:t>(...) </a:t>
            </a:r>
          </a:p>
          <a:p>
            <a:pPr lvl="1"/>
            <a:endParaRPr lang="he-IL" sz="2400" dirty="0" smtClean="0"/>
          </a:p>
          <a:p>
            <a:pPr algn="l">
              <a:buNone/>
              <a:defRPr/>
            </a:pPr>
            <a:r>
              <a:rPr lang="en-US" sz="1900" dirty="0"/>
              <a:t>245 10 $a Proceedings of </a:t>
            </a:r>
            <a:r>
              <a:rPr lang="en-US" sz="1900" dirty="0" smtClean="0"/>
              <a:t>the</a:t>
            </a:r>
            <a:r>
              <a:rPr lang="en-US" sz="1900" dirty="0" smtClean="0">
                <a:solidFill>
                  <a:schemeClr val="accent1"/>
                </a:solidFill>
              </a:rPr>
              <a:t>...</a:t>
            </a:r>
            <a:r>
              <a:rPr lang="en-US" sz="1900" dirty="0" smtClean="0"/>
              <a:t> </a:t>
            </a:r>
            <a:r>
              <a:rPr lang="en-US" sz="1900" dirty="0"/>
              <a:t>Annual Symposium on Sea </a:t>
            </a:r>
            <a:r>
              <a:rPr lang="en-US" sz="1900" dirty="0" smtClean="0"/>
              <a:t>Turtle Biology </a:t>
            </a:r>
            <a:r>
              <a:rPr lang="en-US" sz="1900" dirty="0"/>
              <a:t>and </a:t>
            </a:r>
            <a:r>
              <a:rPr lang="en-US" sz="1900" dirty="0" smtClean="0"/>
              <a:t>Conservation</a:t>
            </a:r>
            <a:endParaRPr lang="en-US" sz="1900" dirty="0"/>
          </a:p>
          <a:p>
            <a:pPr algn="l">
              <a:buNone/>
              <a:defRPr/>
            </a:pPr>
            <a:r>
              <a:rPr lang="en-US" sz="2100" dirty="0" smtClean="0"/>
              <a:t>245 10 </a:t>
            </a:r>
            <a:r>
              <a:rPr lang="en-US" sz="2100" dirty="0"/>
              <a:t>$a </a:t>
            </a:r>
            <a:r>
              <a:rPr lang="en-US" sz="2100" dirty="0" smtClean="0"/>
              <a:t>&lt;&lt;The&gt;&gt; </a:t>
            </a:r>
            <a:r>
              <a:rPr lang="en-US" sz="2100" dirty="0"/>
              <a:t>annual report of </a:t>
            </a:r>
            <a:r>
              <a:rPr lang="en-US" sz="2100" dirty="0" smtClean="0"/>
              <a:t>Governor</a:t>
            </a:r>
            <a:r>
              <a:rPr lang="en-US" sz="2100" dirty="0" smtClean="0">
                <a:solidFill>
                  <a:schemeClr val="accent1"/>
                </a:solidFill>
              </a:rPr>
              <a:t>…</a:t>
            </a:r>
            <a:endParaRPr lang="en-US" sz="21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he-IL" sz="2800" dirty="0" smtClean="0"/>
          </a:p>
          <a:p>
            <a:pPr lvl="1"/>
            <a:r>
              <a:rPr lang="he-IL" sz="2000" dirty="0" smtClean="0"/>
              <a:t>כאשר התאריך, שם, מספר וכו' מופיעים </a:t>
            </a:r>
            <a:r>
              <a:rPr lang="he-IL" sz="2000" dirty="0"/>
              <a:t>בתחילת </a:t>
            </a:r>
            <a:r>
              <a:rPr lang="he-IL" sz="2000" dirty="0" smtClean="0"/>
              <a:t>הכותר </a:t>
            </a:r>
            <a:r>
              <a:rPr lang="he-IL" sz="2000" dirty="0" err="1" smtClean="0"/>
              <a:t>הכותר</a:t>
            </a:r>
            <a:r>
              <a:rPr lang="he-IL" sz="2000" dirty="0" smtClean="0"/>
              <a:t> יתחיל בסימן של השמטה</a:t>
            </a:r>
          </a:p>
          <a:p>
            <a:pPr marL="57150" indent="0" algn="l" rtl="0">
              <a:buNone/>
            </a:pPr>
            <a:r>
              <a:rPr lang="en-US" sz="2200" dirty="0"/>
              <a:t>245 10 $a </a:t>
            </a:r>
            <a:r>
              <a:rPr lang="en-US" sz="2200" dirty="0">
                <a:solidFill>
                  <a:srgbClr val="FF0000"/>
                </a:solidFill>
              </a:rPr>
              <a:t>... </a:t>
            </a:r>
            <a:r>
              <a:rPr lang="en-US" sz="2200" dirty="0"/>
              <a:t>Annual report / </a:t>
            </a:r>
            <a:endParaRPr lang="he-IL" sz="2200" dirty="0"/>
          </a:p>
          <a:p>
            <a:pPr lv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0076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7696200" cy="1008112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כותר </a:t>
            </a:r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מקביל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parallel title</a:t>
            </a:r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RDA 2.3.3)</a:t>
            </a:r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b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4744"/>
            <a:ext cx="7696200" cy="50014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he-IL" sz="2400" dirty="0" smtClean="0"/>
          </a:p>
          <a:p>
            <a:pPr marL="0" indent="0">
              <a:buNone/>
            </a:pPr>
            <a:r>
              <a:rPr lang="he-IL" sz="2400" dirty="0" smtClean="0"/>
              <a:t>כותר מקביל - כותר בשפה/כתיב שונה</a:t>
            </a:r>
          </a:p>
          <a:p>
            <a:pPr marL="0" indent="0">
              <a:buNone/>
            </a:pPr>
            <a:r>
              <a:rPr lang="he-IL" sz="2400" dirty="0" smtClean="0"/>
              <a:t>אין הגבלה למספר הכותרים המקבילים שאפשר לרשום ברשומה</a:t>
            </a:r>
          </a:p>
          <a:p>
            <a:pPr marL="0" indent="0">
              <a:buNone/>
            </a:pPr>
            <a:endParaRPr lang="he-IL" sz="2000" dirty="0" smtClean="0"/>
          </a:p>
          <a:p>
            <a:r>
              <a:rPr lang="he-IL" sz="1800" dirty="0" smtClean="0"/>
              <a:t>מקור המידע</a:t>
            </a:r>
          </a:p>
          <a:p>
            <a:pPr lvl="1"/>
            <a:r>
              <a:rPr lang="he-IL" sz="1800" dirty="0" smtClean="0"/>
              <a:t>כל מקום בתוך מקור המידע (ללא </a:t>
            </a:r>
            <a:r>
              <a:rPr lang="he-IL" sz="1800" dirty="0" err="1" smtClean="0"/>
              <a:t>אריכיים</a:t>
            </a:r>
            <a:r>
              <a:rPr lang="he-IL" sz="1800" dirty="0" smtClean="0"/>
              <a:t>)</a:t>
            </a:r>
          </a:p>
          <a:p>
            <a:endParaRPr lang="he-IL" sz="1800" dirty="0" smtClean="0"/>
          </a:p>
          <a:p>
            <a:r>
              <a:rPr lang="he-IL" sz="1800" dirty="0" smtClean="0"/>
              <a:t>רישום המידע:</a:t>
            </a:r>
          </a:p>
          <a:p>
            <a:pPr marL="685800" lvl="2" indent="-285750"/>
            <a:r>
              <a:rPr lang="en-US" sz="1800" b="1" dirty="0" smtClean="0">
                <a:solidFill>
                  <a:srgbClr val="1F497D"/>
                </a:solidFill>
              </a:rPr>
              <a:t>245</a:t>
            </a:r>
            <a:r>
              <a:rPr lang="en-US" sz="1800" b="1" dirty="0" smtClean="0">
                <a:solidFill>
                  <a:schemeClr val="tx2"/>
                </a:solidFill>
              </a:rPr>
              <a:t> $b</a:t>
            </a:r>
            <a:r>
              <a:rPr lang="he-IL" sz="1800" dirty="0" smtClean="0"/>
              <a:t> אחרי סימן = (רווח =) בסוף תת שדה </a:t>
            </a:r>
            <a:r>
              <a:rPr lang="en-US" sz="1800" dirty="0" smtClean="0"/>
              <a:t>a</a:t>
            </a:r>
            <a:endParaRPr lang="he-IL" sz="1800" dirty="0" smtClean="0"/>
          </a:p>
          <a:p>
            <a:pPr marL="685800" lvl="2" indent="-285750"/>
            <a:r>
              <a:rPr lang="en-US" sz="1800" b="1" dirty="0" smtClean="0">
                <a:solidFill>
                  <a:schemeClr val="tx2"/>
                </a:solidFill>
              </a:rPr>
              <a:t>245 </a:t>
            </a:r>
            <a:r>
              <a:rPr lang="en-US" sz="1800" b="1" dirty="0">
                <a:solidFill>
                  <a:schemeClr val="tx2"/>
                </a:solidFill>
              </a:rPr>
              <a:t>$b</a:t>
            </a:r>
            <a:r>
              <a:rPr lang="he-IL" sz="1800" dirty="0"/>
              <a:t> כהמשך לתת כותר </a:t>
            </a:r>
            <a:r>
              <a:rPr lang="he-IL" sz="1800" dirty="0" smtClean="0"/>
              <a:t>בשפה הראשונה אחרי </a:t>
            </a:r>
            <a:r>
              <a:rPr lang="he-IL" sz="1800" dirty="0"/>
              <a:t>סימן </a:t>
            </a:r>
            <a:r>
              <a:rPr lang="he-IL" sz="1800" dirty="0" smtClean="0"/>
              <a:t>= (רווח = רווח)</a:t>
            </a:r>
          </a:p>
          <a:p>
            <a:pPr marL="685800" lvl="2" indent="-285750"/>
            <a:endParaRPr lang="he-IL" sz="1800" dirty="0" smtClean="0"/>
          </a:p>
          <a:p>
            <a:pPr marL="0" indent="0" algn="l" rtl="0">
              <a:buNone/>
            </a:pPr>
            <a:r>
              <a:rPr lang="en-US" sz="1600" dirty="0"/>
              <a:t>24510</a:t>
            </a:r>
            <a:r>
              <a:rPr lang="en-US" sz="1600" b="1" dirty="0">
                <a:solidFill>
                  <a:schemeClr val="tx2"/>
                </a:solidFill>
              </a:rPr>
              <a:t>$a</a:t>
            </a:r>
            <a:r>
              <a:rPr lang="en-US" sz="1600" dirty="0"/>
              <a:t>International review of applied psychology </a:t>
            </a:r>
            <a:r>
              <a:rPr lang="en-US" sz="1600" b="1" dirty="0" smtClean="0">
                <a:solidFill>
                  <a:srgbClr val="1F497D"/>
                </a:solidFill>
              </a:rPr>
              <a:t>$</a:t>
            </a:r>
            <a:r>
              <a:rPr lang="en-US" sz="1600" b="1" dirty="0" err="1">
                <a:solidFill>
                  <a:srgbClr val="1F497D"/>
                </a:solidFill>
              </a:rPr>
              <a:t>b</a:t>
            </a:r>
            <a:r>
              <a:rPr lang="en-US" sz="1600" dirty="0" err="1"/>
              <a:t>the</a:t>
            </a:r>
            <a:r>
              <a:rPr lang="en-US" sz="1600" dirty="0"/>
              <a:t> journal of the International Association of Applied Psychology </a:t>
            </a:r>
            <a:r>
              <a:rPr lang="en-US" sz="1600" b="1" dirty="0">
                <a:solidFill>
                  <a:srgbClr val="1F497D"/>
                </a:solidFill>
              </a:rPr>
              <a:t>=</a:t>
            </a:r>
            <a:r>
              <a:rPr lang="en-US" sz="1600" dirty="0">
                <a:solidFill>
                  <a:srgbClr val="1F497D"/>
                </a:solidFill>
              </a:rPr>
              <a:t> </a:t>
            </a:r>
            <a:r>
              <a:rPr lang="en-US" sz="1600" b="1" dirty="0">
                <a:solidFill>
                  <a:srgbClr val="1F497D"/>
                </a:solidFill>
              </a:rPr>
              <a:t>Revue </a:t>
            </a:r>
            <a:r>
              <a:rPr lang="en-US" sz="1600" b="1" dirty="0" err="1">
                <a:solidFill>
                  <a:srgbClr val="1F497D"/>
                </a:solidFill>
              </a:rPr>
              <a:t>internationale</a:t>
            </a:r>
            <a:r>
              <a:rPr lang="en-US" sz="1600" b="1" dirty="0">
                <a:solidFill>
                  <a:srgbClr val="1F497D"/>
                </a:solidFill>
              </a:rPr>
              <a:t> de </a:t>
            </a:r>
            <a:r>
              <a:rPr lang="en-US" sz="1600" b="1" dirty="0" err="1">
                <a:solidFill>
                  <a:srgbClr val="1F497D"/>
                </a:solidFill>
              </a:rPr>
              <a:t>psychologie</a:t>
            </a:r>
            <a:r>
              <a:rPr lang="en-US" sz="1600" b="1" dirty="0">
                <a:solidFill>
                  <a:srgbClr val="1F497D"/>
                </a:solidFill>
              </a:rPr>
              <a:t> </a:t>
            </a:r>
            <a:r>
              <a:rPr lang="en-US" sz="1600" b="1" dirty="0" err="1" smtClean="0">
                <a:solidFill>
                  <a:srgbClr val="1F497D"/>
                </a:solidFill>
              </a:rPr>
              <a:t>appliquee</a:t>
            </a:r>
            <a:endParaRPr lang="en-US" sz="1600" b="1" dirty="0" smtClean="0">
              <a:solidFill>
                <a:srgbClr val="1F497D"/>
              </a:solidFill>
            </a:endParaRPr>
          </a:p>
          <a:p>
            <a:pPr marL="0" indent="0" algn="l" rtl="0">
              <a:buNone/>
            </a:pPr>
            <a:endParaRPr lang="en-US" sz="1600" dirty="0" smtClean="0"/>
          </a:p>
          <a:p>
            <a:pPr lvl="1"/>
            <a:r>
              <a:rPr lang="en-US" sz="1800" b="1" dirty="0" smtClean="0">
                <a:solidFill>
                  <a:schemeClr val="tx2"/>
                </a:solidFill>
              </a:rPr>
              <a:t>245 $c</a:t>
            </a:r>
            <a:r>
              <a:rPr lang="he-IL" sz="1800" dirty="0" smtClean="0"/>
              <a:t> </a:t>
            </a:r>
            <a:r>
              <a:rPr lang="he-IL" sz="1800" dirty="0"/>
              <a:t>כהמשך </a:t>
            </a:r>
            <a:r>
              <a:rPr lang="he-IL" sz="1800" dirty="0" smtClean="0"/>
              <a:t>להערת האחריות בשפה הראשונה אחרי </a:t>
            </a:r>
            <a:r>
              <a:rPr lang="he-IL" sz="1800" dirty="0"/>
              <a:t>סימן </a:t>
            </a:r>
            <a:r>
              <a:rPr lang="he-IL" sz="1800" dirty="0" smtClean="0"/>
              <a:t>= </a:t>
            </a:r>
            <a:r>
              <a:rPr lang="he-IL" sz="1800" dirty="0"/>
              <a:t>(רווח = רווח)</a:t>
            </a:r>
          </a:p>
          <a:p>
            <a:pPr lvl="1"/>
            <a:endParaRPr lang="he-IL" sz="1800" dirty="0"/>
          </a:p>
          <a:p>
            <a:pPr marL="457200" lvl="1" indent="0" algn="l" rtl="0">
              <a:buNone/>
            </a:pPr>
            <a:r>
              <a:rPr lang="en-US" sz="1600" dirty="0" smtClean="0"/>
              <a:t>24510</a:t>
            </a:r>
            <a:r>
              <a:rPr lang="en-US" sz="1600" b="1" dirty="0" smtClean="0">
                <a:solidFill>
                  <a:schemeClr val="tx2"/>
                </a:solidFill>
              </a:rPr>
              <a:t>$a</a:t>
            </a:r>
            <a:r>
              <a:rPr lang="fr-FR" sz="1600" dirty="0"/>
              <a:t>Bétail et volaille </a:t>
            </a:r>
            <a:r>
              <a:rPr lang="en-US" sz="1600" b="1" dirty="0" smtClean="0">
                <a:solidFill>
                  <a:schemeClr val="tx2"/>
                </a:solidFill>
              </a:rPr>
              <a:t>$c</a:t>
            </a:r>
            <a:r>
              <a:rPr lang="fr-FR" sz="1600" dirty="0" smtClean="0"/>
              <a:t>Bureau </a:t>
            </a:r>
            <a:r>
              <a:rPr lang="fr-FR" sz="1600" dirty="0"/>
              <a:t>des statistiques de Québec</a:t>
            </a:r>
            <a:r>
              <a:rPr lang="fr-FR" sz="1600" dirty="0">
                <a:solidFill>
                  <a:srgbClr val="1F497D"/>
                </a:solidFill>
              </a:rPr>
              <a:t> </a:t>
            </a:r>
            <a:r>
              <a:rPr lang="fr-FR" sz="1600" b="1" dirty="0">
                <a:solidFill>
                  <a:srgbClr val="1F497D"/>
                </a:solidFill>
              </a:rPr>
              <a:t>= </a:t>
            </a:r>
            <a:r>
              <a:rPr lang="fr-FR" sz="1600" b="1" dirty="0" err="1">
                <a:solidFill>
                  <a:srgbClr val="1F497D"/>
                </a:solidFill>
              </a:rPr>
              <a:t>Livestock</a:t>
            </a:r>
            <a:r>
              <a:rPr lang="fr-FR" sz="1600" b="1" dirty="0">
                <a:solidFill>
                  <a:srgbClr val="1F497D"/>
                </a:solidFill>
              </a:rPr>
              <a:t> and </a:t>
            </a:r>
            <a:r>
              <a:rPr lang="fr-FR" sz="1600" b="1" dirty="0" err="1">
                <a:solidFill>
                  <a:srgbClr val="1F497D"/>
                </a:solidFill>
              </a:rPr>
              <a:t>poultry</a:t>
            </a:r>
            <a:r>
              <a:rPr lang="fr-FR" sz="1600" b="1" dirty="0">
                <a:solidFill>
                  <a:srgbClr val="1F497D"/>
                </a:solidFill>
              </a:rPr>
              <a:t> / </a:t>
            </a:r>
            <a:r>
              <a:rPr lang="fr-FR" sz="1600" b="1" dirty="0" err="1">
                <a:solidFill>
                  <a:srgbClr val="1F497D"/>
                </a:solidFill>
              </a:rPr>
              <a:t>Quebec</a:t>
            </a:r>
            <a:r>
              <a:rPr lang="fr-FR" sz="1600" b="1" dirty="0">
                <a:solidFill>
                  <a:srgbClr val="1F497D"/>
                </a:solidFill>
              </a:rPr>
              <a:t> Bureau of </a:t>
            </a:r>
            <a:r>
              <a:rPr lang="fr-FR" sz="1600" b="1" dirty="0" err="1">
                <a:solidFill>
                  <a:srgbClr val="1F497D"/>
                </a:solidFill>
              </a:rPr>
              <a:t>Statistics</a:t>
            </a:r>
            <a:endParaRPr lang="he-IL" sz="1600" b="1" dirty="0" smtClean="0">
              <a:solidFill>
                <a:srgbClr val="1F497D"/>
              </a:solidFill>
            </a:endParaRPr>
          </a:p>
          <a:p>
            <a:endParaRPr lang="he-IL" sz="1800" dirty="0" smtClean="0"/>
          </a:p>
          <a:p>
            <a:r>
              <a:rPr lang="he-IL" sz="1800" dirty="0" smtClean="0"/>
              <a:t>נקודת גישה נוספת</a:t>
            </a:r>
          </a:p>
          <a:p>
            <a:pPr marL="457200" lvl="1" indent="0" algn="l">
              <a:buNone/>
            </a:pPr>
            <a:r>
              <a:rPr lang="en-US" sz="1600" b="1" dirty="0" smtClean="0">
                <a:solidFill>
                  <a:schemeClr val="tx2"/>
                </a:solidFill>
              </a:rPr>
              <a:t>246 31 </a:t>
            </a:r>
            <a:r>
              <a:rPr lang="en-US" sz="1600" b="1" dirty="0" smtClean="0">
                <a:solidFill>
                  <a:srgbClr val="1F497D"/>
                </a:solidFill>
              </a:rPr>
              <a:t>$a</a:t>
            </a:r>
            <a:r>
              <a:rPr lang="en-US" sz="1600" dirty="0"/>
              <a:t> </a:t>
            </a:r>
            <a:r>
              <a:rPr lang="fr-FR" sz="1600" dirty="0" err="1"/>
              <a:t>Livestock</a:t>
            </a:r>
            <a:r>
              <a:rPr lang="fr-FR" sz="1600" dirty="0"/>
              <a:t> and </a:t>
            </a:r>
            <a:r>
              <a:rPr lang="fr-FR" sz="1600" dirty="0" err="1"/>
              <a:t>poultry</a:t>
            </a:r>
            <a:r>
              <a:rPr lang="fr-FR" sz="1600" dirty="0"/>
              <a:t> </a:t>
            </a:r>
            <a:endParaRPr lang="en-US" sz="1600" dirty="0"/>
          </a:p>
          <a:p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77244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88640"/>
            <a:ext cx="7696200" cy="720080"/>
          </a:xfrm>
        </p:spPr>
        <p:txBody>
          <a:bodyPr>
            <a:normAutofit fontScale="90000"/>
          </a:bodyPr>
          <a:lstStyle/>
          <a:p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הערת אחריות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24X $c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40768"/>
            <a:ext cx="7696200" cy="4785395"/>
          </a:xfrm>
        </p:spPr>
        <p:txBody>
          <a:bodyPr>
            <a:normAutofit fontScale="70000" lnSpcReduction="20000"/>
          </a:bodyPr>
          <a:lstStyle/>
          <a:p>
            <a:r>
              <a:rPr lang="he-IL" sz="2600" dirty="0" smtClean="0"/>
              <a:t>מקור המידע</a:t>
            </a:r>
          </a:p>
          <a:p>
            <a:pPr lvl="1"/>
            <a:r>
              <a:rPr lang="he-IL" sz="2300" dirty="0" smtClean="0"/>
              <a:t>עמוד השער</a:t>
            </a:r>
          </a:p>
          <a:p>
            <a:pPr lvl="1"/>
            <a:r>
              <a:rPr lang="he-IL" sz="2300" dirty="0" smtClean="0"/>
              <a:t>כל מקום בפרסום (ללא </a:t>
            </a:r>
            <a:r>
              <a:rPr lang="he-IL" sz="2300" dirty="0" err="1" smtClean="0"/>
              <a:t>אריכיים</a:t>
            </a:r>
            <a:r>
              <a:rPr lang="he-IL" sz="2300" dirty="0" smtClean="0"/>
              <a:t>)</a:t>
            </a:r>
          </a:p>
          <a:p>
            <a:pPr lvl="1"/>
            <a:r>
              <a:rPr lang="he-IL" sz="2300" dirty="0" smtClean="0"/>
              <a:t>מידע חיצוני </a:t>
            </a:r>
          </a:p>
          <a:p>
            <a:pPr marL="457200" lvl="1" indent="0">
              <a:buNone/>
            </a:pPr>
            <a:endParaRPr lang="he-IL" sz="2600" dirty="0" smtClean="0"/>
          </a:p>
          <a:p>
            <a:r>
              <a:rPr lang="he-IL" sz="2600" dirty="0" smtClean="0"/>
              <a:t>רישום המידע</a:t>
            </a:r>
          </a:p>
          <a:p>
            <a:pPr lvl="1"/>
            <a:r>
              <a:rPr lang="he-IL" sz="2300" dirty="0" smtClean="0"/>
              <a:t>יש להשמיט </a:t>
            </a:r>
            <a:r>
              <a:rPr lang="he-IL" sz="2300" dirty="0"/>
              <a:t>מהערת האחריות מידע שאינו חיוני ללא הוספת "..."</a:t>
            </a:r>
          </a:p>
          <a:p>
            <a:pPr lvl="3"/>
            <a:r>
              <a:rPr lang="he-IL" sz="2300" dirty="0"/>
              <a:t>לפי כללי </a:t>
            </a:r>
            <a:r>
              <a:rPr lang="en-US" sz="2300" dirty="0"/>
              <a:t>RDA</a:t>
            </a:r>
            <a:r>
              <a:rPr lang="he-IL" sz="2300" dirty="0"/>
              <a:t>: ניתן </a:t>
            </a:r>
            <a:r>
              <a:rPr lang="he-IL" sz="2300" dirty="0" smtClean="0"/>
              <a:t>גם לרשום את כל המידע</a:t>
            </a:r>
          </a:p>
          <a:p>
            <a:pPr lvl="3"/>
            <a:endParaRPr lang="he-IL" sz="1500" dirty="0" smtClean="0"/>
          </a:p>
          <a:p>
            <a:pPr lvl="1"/>
            <a:endParaRPr lang="he-IL" dirty="0" smtClean="0"/>
          </a:p>
          <a:p>
            <a:pPr lvl="1"/>
            <a:r>
              <a:rPr lang="he-IL" sz="2600" dirty="0" smtClean="0"/>
              <a:t>יש </a:t>
            </a:r>
            <a:r>
              <a:rPr lang="he-IL" sz="2600" dirty="0"/>
              <a:t>לרשום את כל בעלי התפקידים כפי שמופיעים במקור </a:t>
            </a:r>
            <a:r>
              <a:rPr lang="he-IL" sz="2600" dirty="0" smtClean="0"/>
              <a:t>המידע</a:t>
            </a:r>
            <a:r>
              <a:rPr lang="he-IL" sz="2600" dirty="0"/>
              <a:t> </a:t>
            </a:r>
            <a:r>
              <a:rPr lang="he-IL" dirty="0"/>
              <a:t> </a:t>
            </a:r>
            <a:endParaRPr lang="he-IL" dirty="0" smtClean="0"/>
          </a:p>
          <a:p>
            <a:pPr lvl="3"/>
            <a:r>
              <a:rPr lang="he-IL" sz="2300" dirty="0" smtClean="0"/>
              <a:t>לפי כללי </a:t>
            </a:r>
            <a:r>
              <a:rPr lang="en-US" sz="2300" dirty="0" smtClean="0"/>
              <a:t>RDA</a:t>
            </a:r>
            <a:r>
              <a:rPr lang="he-IL" sz="2300" dirty="0" smtClean="0"/>
              <a:t> (</a:t>
            </a:r>
            <a:r>
              <a:rPr lang="en-US" sz="2300" dirty="0" smtClean="0"/>
              <a:t>(RDA </a:t>
            </a:r>
            <a:r>
              <a:rPr lang="en-US" sz="2300" dirty="0"/>
              <a:t>2.4.1.4</a:t>
            </a:r>
            <a:r>
              <a:rPr lang="he-IL" sz="2300" dirty="0" smtClean="0"/>
              <a:t>: חובה </a:t>
            </a:r>
            <a:r>
              <a:rPr lang="he-IL" sz="2300" dirty="0"/>
              <a:t>לרשום  את הראשון מכל תפקיד ולציין את ההשמטה </a:t>
            </a:r>
            <a:r>
              <a:rPr lang="he-IL" sz="2300" dirty="0" err="1" smtClean="0"/>
              <a:t>באריכיים</a:t>
            </a:r>
            <a:r>
              <a:rPr lang="he-IL" sz="2300" dirty="0" smtClean="0"/>
              <a:t>: </a:t>
            </a:r>
          </a:p>
          <a:p>
            <a:pPr marL="114300" indent="0" algn="l" rtl="0">
              <a:buNone/>
            </a:pPr>
            <a:r>
              <a:rPr lang="en-US" sz="2300" dirty="0" smtClean="0"/>
              <a:t>Roger </a:t>
            </a:r>
            <a:r>
              <a:rPr lang="en-US" sz="2300" dirty="0" err="1"/>
              <a:t>Colbourne</a:t>
            </a:r>
            <a:r>
              <a:rPr lang="en-US" sz="2300" dirty="0"/>
              <a:t> [and six others</a:t>
            </a:r>
            <a:r>
              <a:rPr lang="en-US" sz="2300" dirty="0" smtClean="0"/>
              <a:t>]</a:t>
            </a:r>
          </a:p>
          <a:p>
            <a:pPr marL="114300" indent="0" algn="l" rtl="0">
              <a:buNone/>
            </a:pPr>
            <a:endParaRPr lang="en-US" sz="2100" dirty="0" smtClean="0"/>
          </a:p>
          <a:p>
            <a:pPr lvl="1"/>
            <a:r>
              <a:rPr lang="he-IL" sz="2600" dirty="0"/>
              <a:t>עורך כתב עת:</a:t>
            </a:r>
          </a:p>
          <a:p>
            <a:pPr lvl="3"/>
            <a:r>
              <a:rPr lang="he-IL" sz="2100" dirty="0"/>
              <a:t>יש לרשום את שם העורך בהערת האחריות רק אם הוא חיוני לזיהוי כתב העת (ערך את כל הכרכים, שם העורך מוכר יותר משם כתב העת) </a:t>
            </a:r>
            <a:endParaRPr lang="en-US" sz="2100" dirty="0"/>
          </a:p>
          <a:p>
            <a:pPr marL="114300" indent="0" algn="l" rtl="0">
              <a:buNone/>
            </a:pPr>
            <a:endParaRPr lang="en-US" sz="2100" dirty="0"/>
          </a:p>
          <a:p>
            <a:pPr lvl="1"/>
            <a:endParaRPr lang="en-US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הערת מהדורה </a:t>
            </a:r>
            <a:r>
              <a:rPr lang="en-US" sz="4000" dirty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</a:rPr>
              <a:t>(RDA  2.5)</a:t>
            </a:r>
            <a:endParaRPr lang="he-I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לא לקצר - לתעתק מה שרשום במקור המידע</a:t>
            </a:r>
          </a:p>
          <a:p>
            <a:pPr marL="0" indent="0">
              <a:buNone/>
            </a:pPr>
            <a:endParaRPr lang="he-IL" dirty="0" smtClean="0"/>
          </a:p>
          <a:p>
            <a:pPr lvl="1"/>
            <a:r>
              <a:rPr lang="en-US" altLang="he-IL" dirty="0"/>
              <a:t>250 </a:t>
            </a:r>
            <a:r>
              <a:rPr lang="en-US" altLang="he-IL" b="1" dirty="0" smtClean="0">
                <a:solidFill>
                  <a:schemeClr val="tx2"/>
                </a:solidFill>
              </a:rPr>
              <a:t>$a</a:t>
            </a:r>
            <a:r>
              <a:rPr lang="en-US" altLang="he-IL" dirty="0" smtClean="0"/>
              <a:t> </a:t>
            </a:r>
            <a:r>
              <a:rPr lang="en-US" altLang="he-IL" dirty="0"/>
              <a:t>Second edition. </a:t>
            </a:r>
            <a:endParaRPr lang="he-IL" altLang="he-IL" dirty="0" smtClean="0"/>
          </a:p>
          <a:p>
            <a:pPr lvl="1"/>
            <a:r>
              <a:rPr lang="en-US" altLang="he-IL" dirty="0" smtClean="0"/>
              <a:t>250 </a:t>
            </a:r>
            <a:r>
              <a:rPr lang="en-US" altLang="he-IL" b="1" dirty="0" smtClean="0">
                <a:solidFill>
                  <a:schemeClr val="tx2"/>
                </a:solidFill>
              </a:rPr>
              <a:t>$a</a:t>
            </a:r>
            <a:r>
              <a:rPr lang="en-US" altLang="he-IL" dirty="0" smtClean="0"/>
              <a:t> </a:t>
            </a:r>
            <a:r>
              <a:rPr lang="en-US" altLang="he-IL" dirty="0"/>
              <a:t>Second </a:t>
            </a:r>
            <a:r>
              <a:rPr lang="en-US" altLang="he-IL" b="1" dirty="0">
                <a:solidFill>
                  <a:schemeClr val="tx2"/>
                </a:solidFill>
              </a:rPr>
              <a:t>ed.</a:t>
            </a:r>
            <a:r>
              <a:rPr lang="en-US" altLang="he-IL" dirty="0"/>
              <a:t> </a:t>
            </a:r>
            <a:endParaRPr lang="en-US" altLang="he-IL" dirty="0" smtClean="0"/>
          </a:p>
          <a:p>
            <a:pPr marL="914400" lvl="2" indent="0">
              <a:buNone/>
            </a:pPr>
            <a:r>
              <a:rPr lang="he-IL" altLang="he-IL" dirty="0" smtClean="0"/>
              <a:t>הקיצור "</a:t>
            </a:r>
            <a:r>
              <a:rPr lang="en-US" altLang="he-IL" dirty="0" smtClean="0"/>
              <a:t>ed.</a:t>
            </a:r>
            <a:r>
              <a:rPr lang="he-IL" altLang="he-IL" dirty="0" smtClean="0"/>
              <a:t>" הופיע כך במקור המידע</a:t>
            </a:r>
            <a:endParaRPr lang="en-US" alt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0844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7696200" cy="1224136"/>
          </a:xfrm>
        </p:spPr>
        <p:txBody>
          <a:bodyPr>
            <a:normAutofit fontScale="90000"/>
          </a:bodyPr>
          <a:lstStyle/>
          <a:p>
            <a:r>
              <a:rPr lang="he-IL" sz="4000" dirty="0" smtClean="0"/>
              <a:t/>
            </a:r>
            <a:br>
              <a:rPr lang="he-IL" sz="4000" dirty="0" smtClean="0"/>
            </a:br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264-נתוני הפקה/ הוצאה לאור/ הפצה/ ייצור/ זכויות יוצרים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84784"/>
            <a:ext cx="7696200" cy="4896544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264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he-IL" sz="1600" dirty="0" smtClean="0"/>
              <a:t> חומר שלא פורסם (למשל כתבי יד</a:t>
            </a:r>
            <a:r>
              <a:rPr lang="en-US" sz="1600" dirty="0" smtClean="0"/>
              <a:t>(</a:t>
            </a:r>
            <a:r>
              <a:rPr lang="he-IL" sz="1600" dirty="0" smtClean="0"/>
              <a:t> רישום התאריך- </a:t>
            </a:r>
            <a:r>
              <a:rPr lang="he-IL" sz="1600" b="1" dirty="0" smtClean="0">
                <a:solidFill>
                  <a:schemeClr val="tx2"/>
                </a:solidFill>
              </a:rPr>
              <a:t>חובה</a:t>
            </a:r>
          </a:p>
          <a:p>
            <a:endParaRPr lang="en-US" sz="1600" b="1" dirty="0" smtClean="0">
              <a:solidFill>
                <a:schemeClr val="tx2"/>
              </a:solidFill>
            </a:endParaRPr>
          </a:p>
          <a:p>
            <a:r>
              <a:rPr lang="en-US" sz="1600" b="1" dirty="0" smtClean="0">
                <a:solidFill>
                  <a:schemeClr val="tx2"/>
                </a:solidFill>
              </a:rPr>
              <a:t>264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he-IL" sz="1600" b="1" dirty="0" smtClean="0">
                <a:solidFill>
                  <a:schemeClr val="tx2"/>
                </a:solidFill>
              </a:rPr>
              <a:t> </a:t>
            </a:r>
            <a:r>
              <a:rPr lang="he-IL" sz="1600" dirty="0" smtClean="0"/>
              <a:t>מקום/מו"ל/שנה- </a:t>
            </a:r>
            <a:r>
              <a:rPr lang="he-IL" sz="1600" b="1" dirty="0" smtClean="0">
                <a:solidFill>
                  <a:schemeClr val="tx2"/>
                </a:solidFill>
              </a:rPr>
              <a:t>חובה</a:t>
            </a:r>
          </a:p>
          <a:p>
            <a:pPr marL="457200" lvl="1" indent="0">
              <a:buNone/>
            </a:pPr>
            <a:r>
              <a:rPr lang="he-IL" sz="1600" dirty="0" smtClean="0"/>
              <a:t>במידה ואין פרטים ואין יכולת לשער יש לרשום: </a:t>
            </a:r>
          </a:p>
          <a:p>
            <a:pPr lvl="2"/>
            <a:r>
              <a:rPr lang="en-US" altLang="he-IL" sz="1600" dirty="0" smtClean="0"/>
              <a:t>$a[place </a:t>
            </a:r>
            <a:r>
              <a:rPr lang="en-US" altLang="he-IL" sz="1600" dirty="0"/>
              <a:t>of publication not identified</a:t>
            </a:r>
            <a:r>
              <a:rPr lang="en-US" altLang="he-IL" sz="1600" dirty="0" smtClean="0"/>
              <a:t>] </a:t>
            </a:r>
            <a:endParaRPr lang="en-US" sz="1600" dirty="0" smtClean="0"/>
          </a:p>
          <a:p>
            <a:pPr lvl="2"/>
            <a:r>
              <a:rPr lang="en-US" sz="1600" dirty="0" smtClean="0">
                <a:solidFill>
                  <a:schemeClr val="accent1"/>
                </a:solidFill>
              </a:rPr>
              <a:t>a</a:t>
            </a:r>
            <a:r>
              <a:rPr lang="he-IL" sz="1600" dirty="0" smtClean="0">
                <a:solidFill>
                  <a:schemeClr val="accent1"/>
                </a:solidFill>
              </a:rPr>
              <a:t>$ [מקום הוצאה לא ידוע]</a:t>
            </a:r>
          </a:p>
          <a:p>
            <a:pPr lvl="2"/>
            <a:r>
              <a:rPr lang="en-US" sz="1600" dirty="0" smtClean="0">
                <a:solidFill>
                  <a:srgbClr val="122B4A"/>
                </a:solidFill>
              </a:rPr>
              <a:t>a</a:t>
            </a:r>
            <a:r>
              <a:rPr lang="he-IL" sz="1600" dirty="0" smtClean="0">
                <a:solidFill>
                  <a:srgbClr val="122B4A"/>
                </a:solidFill>
              </a:rPr>
              <a:t>$ [</a:t>
            </a:r>
            <a:r>
              <a:rPr lang="ar-SA" sz="1600" dirty="0" smtClean="0">
                <a:solidFill>
                  <a:srgbClr val="122B4A"/>
                </a:solidFill>
              </a:rPr>
              <a:t>مكان النشر غير معروف]</a:t>
            </a:r>
          </a:p>
          <a:p>
            <a:pPr lvl="2"/>
            <a:endParaRPr lang="he-IL" sz="1600" dirty="0"/>
          </a:p>
          <a:p>
            <a:pPr lvl="2"/>
            <a:r>
              <a:rPr lang="en-US" altLang="he-IL" sz="1600" dirty="0" smtClean="0"/>
              <a:t>$b[publisher </a:t>
            </a:r>
            <a:r>
              <a:rPr lang="en-US" altLang="he-IL" sz="1600" dirty="0"/>
              <a:t>not identified</a:t>
            </a:r>
            <a:r>
              <a:rPr lang="en-US" altLang="he-IL" sz="1600" dirty="0" smtClean="0"/>
              <a:t>]</a:t>
            </a:r>
            <a:endParaRPr lang="en-US" sz="1600" dirty="0" smtClean="0"/>
          </a:p>
          <a:p>
            <a:pPr lvl="2"/>
            <a:r>
              <a:rPr lang="en-US" sz="1600" dirty="0" smtClean="0">
                <a:solidFill>
                  <a:schemeClr val="accent1"/>
                </a:solidFill>
              </a:rPr>
              <a:t>b</a:t>
            </a:r>
            <a:r>
              <a:rPr lang="he-IL" sz="1600" dirty="0" smtClean="0">
                <a:solidFill>
                  <a:schemeClr val="accent1"/>
                </a:solidFill>
              </a:rPr>
              <a:t>$ [מוציא לאור לא ידוע]</a:t>
            </a:r>
          </a:p>
          <a:p>
            <a:pPr lvl="2"/>
            <a:r>
              <a:rPr lang="en-US" sz="1600" dirty="0" smtClean="0">
                <a:solidFill>
                  <a:srgbClr val="122B4A"/>
                </a:solidFill>
              </a:rPr>
              <a:t>b</a:t>
            </a:r>
            <a:r>
              <a:rPr lang="he-IL" sz="1600" dirty="0" smtClean="0">
                <a:solidFill>
                  <a:srgbClr val="122B4A"/>
                </a:solidFill>
              </a:rPr>
              <a:t>$ [</a:t>
            </a:r>
            <a:r>
              <a:rPr lang="ar-SA" sz="1600" dirty="0" smtClean="0">
                <a:solidFill>
                  <a:srgbClr val="122B4A"/>
                </a:solidFill>
              </a:rPr>
              <a:t>اسم الناشر </a:t>
            </a:r>
            <a:r>
              <a:rPr lang="ar-SA" sz="1600" dirty="0">
                <a:solidFill>
                  <a:srgbClr val="122B4A"/>
                </a:solidFill>
              </a:rPr>
              <a:t>غير معروف</a:t>
            </a:r>
            <a:r>
              <a:rPr lang="ar-SA" sz="1600" dirty="0" smtClean="0">
                <a:solidFill>
                  <a:srgbClr val="122B4A"/>
                </a:solidFill>
              </a:rPr>
              <a:t>]</a:t>
            </a:r>
          </a:p>
          <a:p>
            <a:pPr lvl="2"/>
            <a:endParaRPr lang="he-IL" sz="1600" dirty="0"/>
          </a:p>
          <a:p>
            <a:pPr lvl="2" algn="r"/>
            <a:r>
              <a:rPr lang="en-US" altLang="he-IL" sz="1600" dirty="0" smtClean="0"/>
              <a:t>$c[date </a:t>
            </a:r>
            <a:r>
              <a:rPr lang="en-US" altLang="he-IL" sz="1600" dirty="0"/>
              <a:t>of publication not identified</a:t>
            </a:r>
            <a:r>
              <a:rPr lang="en-US" altLang="he-IL" sz="1600" dirty="0" smtClean="0"/>
              <a:t>]</a:t>
            </a:r>
            <a:endParaRPr lang="en-US" sz="1600" dirty="0" smtClean="0"/>
          </a:p>
          <a:p>
            <a:pPr lvl="2"/>
            <a:r>
              <a:rPr lang="en-US" sz="1600" dirty="0" smtClean="0">
                <a:solidFill>
                  <a:schemeClr val="accent1"/>
                </a:solidFill>
              </a:rPr>
              <a:t>c</a:t>
            </a:r>
            <a:r>
              <a:rPr lang="he-IL" sz="1600" dirty="0" smtClean="0">
                <a:solidFill>
                  <a:schemeClr val="accent1"/>
                </a:solidFill>
              </a:rPr>
              <a:t>$ [שנה לא ידועה</a:t>
            </a:r>
            <a:r>
              <a:rPr lang="en-US" sz="1600" dirty="0" smtClean="0">
                <a:solidFill>
                  <a:schemeClr val="accent1"/>
                </a:solidFill>
              </a:rPr>
              <a:t>[</a:t>
            </a:r>
          </a:p>
          <a:p>
            <a:pPr lvl="2"/>
            <a:r>
              <a:rPr lang="en-US" sz="1600" dirty="0">
                <a:solidFill>
                  <a:srgbClr val="122B4A"/>
                </a:solidFill>
              </a:rPr>
              <a:t>c</a:t>
            </a:r>
            <a:r>
              <a:rPr lang="he-IL" sz="1600" dirty="0" smtClean="0">
                <a:solidFill>
                  <a:srgbClr val="122B4A"/>
                </a:solidFill>
              </a:rPr>
              <a:t>$ [</a:t>
            </a:r>
            <a:r>
              <a:rPr lang="ar-SA" sz="1600" dirty="0">
                <a:solidFill>
                  <a:srgbClr val="122B4A"/>
                </a:solidFill>
              </a:rPr>
              <a:t>سنة غير معروفة </a:t>
            </a:r>
            <a:r>
              <a:rPr lang="he-IL" sz="1600" dirty="0" smtClean="0">
                <a:solidFill>
                  <a:srgbClr val="122B4A"/>
                </a:solidFill>
              </a:rPr>
              <a:t>]</a:t>
            </a:r>
          </a:p>
          <a:p>
            <a:pPr lvl="2"/>
            <a:endParaRPr lang="he-IL" sz="1600" dirty="0" smtClean="0">
              <a:solidFill>
                <a:srgbClr val="13AD30"/>
              </a:solidFill>
            </a:endParaRPr>
          </a:p>
          <a:p>
            <a:pPr marL="114300" indent="0">
              <a:buNone/>
            </a:pPr>
            <a:r>
              <a:rPr lang="he-IL" sz="1600" b="1" dirty="0" smtClean="0">
                <a:solidFill>
                  <a:schemeClr val="tx2"/>
                </a:solidFill>
              </a:rPr>
              <a:t>כל תת שדה יופיע </a:t>
            </a:r>
            <a:r>
              <a:rPr lang="he-IL" sz="1600" b="1" dirty="0" err="1" smtClean="0">
                <a:solidFill>
                  <a:schemeClr val="tx2"/>
                </a:solidFill>
              </a:rPr>
              <a:t>באריכיים</a:t>
            </a:r>
            <a:r>
              <a:rPr lang="he-IL" sz="1600" b="1" dirty="0" smtClean="0">
                <a:solidFill>
                  <a:schemeClr val="tx2"/>
                </a:solidFill>
              </a:rPr>
              <a:t> נפרדים</a:t>
            </a:r>
          </a:p>
          <a:p>
            <a:pPr lvl="2"/>
            <a:endParaRPr lang="he-IL" sz="1600" dirty="0"/>
          </a:p>
          <a:p>
            <a:pPr lvl="2"/>
            <a:endParaRPr lang="en-US" sz="1600" dirty="0"/>
          </a:p>
          <a:p>
            <a:pPr lvl="2"/>
            <a:endParaRPr lang="he-IL" sz="1600" dirty="0" smtClean="0"/>
          </a:p>
          <a:p>
            <a:pPr lvl="1">
              <a:buNone/>
            </a:pPr>
            <a:endParaRPr lang="he-IL" sz="1600" b="1" dirty="0" smtClean="0">
              <a:solidFill>
                <a:schemeClr val="tx2"/>
              </a:solidFill>
            </a:endParaRPr>
          </a:p>
          <a:p>
            <a:pPr lvl="1">
              <a:buNone/>
            </a:pPr>
            <a:endParaRPr lang="he-IL" sz="1600" b="1" dirty="0">
              <a:solidFill>
                <a:schemeClr val="tx2"/>
              </a:solidFill>
            </a:endParaRPr>
          </a:p>
          <a:p>
            <a:pPr lvl="1">
              <a:buNone/>
            </a:pPr>
            <a:endParaRPr lang="he-IL" sz="1600" b="1" dirty="0" smtClean="0">
              <a:solidFill>
                <a:schemeClr val="tx2"/>
              </a:solidFill>
            </a:endParaRPr>
          </a:p>
          <a:p>
            <a:pPr lvl="1">
              <a:buNone/>
            </a:pPr>
            <a:endParaRPr lang="he-IL" sz="1600" b="1" dirty="0">
              <a:solidFill>
                <a:schemeClr val="tx2"/>
              </a:solidFill>
            </a:endParaRPr>
          </a:p>
          <a:p>
            <a:pPr lvl="1">
              <a:buNone/>
            </a:pPr>
            <a:r>
              <a:rPr lang="he-IL" sz="1600" b="1" dirty="0" smtClean="0">
                <a:solidFill>
                  <a:schemeClr val="tx2"/>
                </a:solidFill>
              </a:rPr>
              <a:t>כל רכיב יופיע בתוך </a:t>
            </a:r>
            <a:r>
              <a:rPr lang="he-IL" sz="1600" b="1" dirty="0" err="1" smtClean="0">
                <a:solidFill>
                  <a:schemeClr val="tx2"/>
                </a:solidFill>
              </a:rPr>
              <a:t>אריכיים</a:t>
            </a:r>
            <a:r>
              <a:rPr lang="he-IL" sz="1600" b="1" dirty="0" smtClean="0">
                <a:solidFill>
                  <a:schemeClr val="tx2"/>
                </a:solidFill>
              </a:rPr>
              <a:t> משלו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lang="he-IL" sz="1600" dirty="0" smtClean="0"/>
              <a:t>    </a:t>
            </a:r>
            <a:endParaRPr lang="en-US" sz="1600" dirty="0" smtClean="0"/>
          </a:p>
          <a:p>
            <a:pPr>
              <a:buNone/>
            </a:pPr>
            <a:endParaRPr lang="he-I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76672"/>
            <a:ext cx="7696200" cy="1152128"/>
          </a:xfrm>
        </p:spPr>
        <p:txBody>
          <a:bodyPr>
            <a:normAutofit fontScale="90000"/>
          </a:bodyPr>
          <a:lstStyle/>
          <a:p>
            <a:r>
              <a:rPr lang="he-IL" sz="4000" dirty="0" smtClean="0"/>
              <a:t/>
            </a:r>
            <a:br>
              <a:rPr lang="he-IL" sz="4000" dirty="0" smtClean="0"/>
            </a:br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264-נתוני הפקה/ הוצאה לאור/ הפצה/ ייצור/ זכויות יוצרים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16832"/>
            <a:ext cx="7696200" cy="4464496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b="1" dirty="0" smtClean="0">
                <a:solidFill>
                  <a:schemeClr val="tx2"/>
                </a:solidFill>
              </a:rPr>
              <a:t>264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he-IL" b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c</a:t>
            </a:r>
            <a:r>
              <a:rPr lang="he-IL" b="1" dirty="0" smtClean="0">
                <a:solidFill>
                  <a:schemeClr val="tx2"/>
                </a:solidFill>
              </a:rPr>
              <a:t>$ </a:t>
            </a:r>
          </a:p>
          <a:p>
            <a:pPr lvl="2"/>
            <a:r>
              <a:rPr lang="he-IL" dirty="0" smtClean="0"/>
              <a:t> תאריך הוצאה לאור זהה לתאריך זכויות היוצרים</a:t>
            </a:r>
          </a:p>
          <a:p>
            <a:pPr lvl="3"/>
            <a:r>
              <a:rPr lang="he-IL" dirty="0" smtClean="0"/>
              <a:t> לרשום רק את תאריך ההוצאה לאור  </a:t>
            </a:r>
          </a:p>
          <a:p>
            <a:pPr lvl="3"/>
            <a:endParaRPr lang="he-IL" dirty="0" smtClean="0"/>
          </a:p>
          <a:p>
            <a:pPr lvl="2"/>
            <a:r>
              <a:rPr lang="he-IL" dirty="0" smtClean="0"/>
              <a:t>לא קיים תאריך הוצאה לאור וקיים רק תאריך זכויות יוצרים</a:t>
            </a:r>
          </a:p>
          <a:p>
            <a:pPr lvl="3"/>
            <a:r>
              <a:rPr lang="he-IL" dirty="0" smtClean="0"/>
              <a:t>לרשום את תאריך זכויות היוצרים </a:t>
            </a:r>
            <a:r>
              <a:rPr lang="he-IL" dirty="0" err="1" smtClean="0"/>
              <a:t>באריכיים</a:t>
            </a:r>
            <a:r>
              <a:rPr lang="he-IL" dirty="0" smtClean="0"/>
              <a:t> [ ] ללא סימן שאלה (במידה והשנה נראית סבירה) </a:t>
            </a:r>
          </a:p>
          <a:p>
            <a:pPr lvl="3"/>
            <a:endParaRPr lang="he-IL" dirty="0" smtClean="0"/>
          </a:p>
          <a:p>
            <a:pPr lvl="2"/>
            <a:r>
              <a:rPr lang="he-IL" dirty="0" smtClean="0"/>
              <a:t>במקום [</a:t>
            </a:r>
            <a:r>
              <a:rPr lang="en-US" dirty="0" smtClean="0"/>
              <a:t>18--</a:t>
            </a:r>
            <a:r>
              <a:rPr lang="he-IL" dirty="0" smtClean="0"/>
              <a:t>] לרשום:</a:t>
            </a:r>
          </a:p>
          <a:p>
            <a:pPr lvl="3"/>
            <a:r>
              <a:rPr lang="en-GB" dirty="0" smtClean="0"/>
              <a:t>[between 1800 and 1899] </a:t>
            </a:r>
            <a:r>
              <a:rPr lang="he-IL" dirty="0" smtClean="0"/>
              <a:t> </a:t>
            </a:r>
          </a:p>
          <a:p>
            <a:pPr lvl="3"/>
            <a:r>
              <a:rPr lang="he-IL" dirty="0" smtClean="0"/>
              <a:t>[בין 1800 ו-1899]</a:t>
            </a:r>
          </a:p>
          <a:p>
            <a:pPr lvl="3"/>
            <a:r>
              <a:rPr lang="he-IL" dirty="0" smtClean="0"/>
              <a:t>[</a:t>
            </a:r>
            <a:r>
              <a:rPr lang="ar-SA" dirty="0" smtClean="0"/>
              <a:t>بين 1800 و 1899]</a:t>
            </a:r>
            <a:endParaRPr lang="he-IL" dirty="0" smtClean="0"/>
          </a:p>
          <a:p>
            <a:pPr lvl="2"/>
            <a:r>
              <a:rPr lang="he-IL" dirty="0" smtClean="0"/>
              <a:t>[1999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[approximately</a:t>
            </a:r>
            <a:r>
              <a:rPr lang="he-IL" dirty="0"/>
              <a:t> </a:t>
            </a:r>
            <a:r>
              <a:rPr lang="he-IL" dirty="0" smtClean="0"/>
              <a:t>בערך /</a:t>
            </a:r>
            <a:r>
              <a:rPr lang="ar-SA" dirty="0" smtClean="0"/>
              <a:t> نحو</a:t>
            </a:r>
            <a:endParaRPr lang="he-IL" dirty="0" smtClean="0"/>
          </a:p>
          <a:p>
            <a:pPr lvl="2"/>
            <a:r>
              <a:rPr lang="he-IL" dirty="0" smtClean="0"/>
              <a:t>[1960</a:t>
            </a:r>
            <a:r>
              <a:rPr lang="en-US" dirty="0" smtClean="0"/>
              <a:t>[before</a:t>
            </a:r>
            <a:r>
              <a:rPr lang="ar-SA" dirty="0" smtClean="0"/>
              <a:t> </a:t>
            </a:r>
            <a:r>
              <a:rPr lang="he-IL" dirty="0" smtClean="0"/>
              <a:t>לפני /</a:t>
            </a:r>
            <a:r>
              <a:rPr lang="ar-SA" dirty="0" smtClean="0"/>
              <a:t> قبل </a:t>
            </a:r>
            <a:endParaRPr lang="he-IL" dirty="0" smtClean="0"/>
          </a:p>
          <a:p>
            <a:pPr lvl="2"/>
            <a:r>
              <a:rPr lang="he-IL" dirty="0" smtClean="0"/>
              <a:t>[2000</a:t>
            </a:r>
            <a:r>
              <a:rPr lang="en-US" dirty="0" smtClean="0"/>
              <a:t> [after </a:t>
            </a:r>
            <a:r>
              <a:rPr lang="he-IL" dirty="0"/>
              <a:t>אחרי/ </a:t>
            </a:r>
            <a:r>
              <a:rPr lang="ar-SA" dirty="0"/>
              <a:t>بعد</a:t>
            </a:r>
            <a:r>
              <a:rPr lang="he-IL" dirty="0"/>
              <a:t> </a:t>
            </a:r>
            <a:endParaRPr lang="he-IL" dirty="0" smtClean="0"/>
          </a:p>
          <a:p>
            <a:pPr marL="914400" lvl="2" indent="0">
              <a:buNone/>
            </a:pPr>
            <a:r>
              <a:rPr lang="he-IL" dirty="0" smtClean="0"/>
              <a:t>    </a:t>
            </a:r>
            <a:endParaRPr lang="en-US" dirty="0" smtClean="0"/>
          </a:p>
          <a:p>
            <a:pPr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8074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76672"/>
            <a:ext cx="7696200" cy="1152128"/>
          </a:xfrm>
        </p:spPr>
        <p:txBody>
          <a:bodyPr>
            <a:normAutofit fontScale="90000"/>
          </a:bodyPr>
          <a:lstStyle/>
          <a:p>
            <a:r>
              <a:rPr lang="he-IL" sz="4000" dirty="0" smtClean="0"/>
              <a:t/>
            </a:r>
            <a:br>
              <a:rPr lang="he-IL" sz="4000" dirty="0" smtClean="0"/>
            </a:br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264-נתוני הפקה/ הוצאה לאור/ הפצה/ ייצור/ זכויות יוצרים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7696200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dirty="0" smtClean="0"/>
              <a:t>  </a:t>
            </a:r>
            <a:endParaRPr lang="en-US" dirty="0" smtClean="0"/>
          </a:p>
          <a:p>
            <a:r>
              <a:rPr lang="en-US" sz="2400" b="1" dirty="0" smtClean="0">
                <a:solidFill>
                  <a:schemeClr val="tx2"/>
                </a:solidFill>
              </a:rPr>
              <a:t>264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he-IL" sz="2400" b="1" dirty="0" smtClean="0">
                <a:solidFill>
                  <a:schemeClr val="tx2"/>
                </a:solidFill>
              </a:rPr>
              <a:t> הפצה</a:t>
            </a:r>
          </a:p>
          <a:p>
            <a:pPr lvl="1"/>
            <a:r>
              <a:rPr lang="he-IL" dirty="0" smtClean="0"/>
              <a:t> </a:t>
            </a:r>
            <a:r>
              <a:rPr lang="he-IL" sz="2000" dirty="0" smtClean="0"/>
              <a:t>חובה במידה ואין מידע בשדה </a:t>
            </a:r>
            <a:r>
              <a:rPr lang="en-US" sz="2000" dirty="0" smtClean="0"/>
              <a:t>264 1</a:t>
            </a:r>
            <a:r>
              <a:rPr lang="he-IL" sz="2000" dirty="0" smtClean="0"/>
              <a:t> </a:t>
            </a:r>
            <a:endParaRPr lang="en-US" sz="2000" dirty="0" smtClean="0"/>
          </a:p>
          <a:p>
            <a:r>
              <a:rPr lang="en-US" sz="2400" b="1" dirty="0" smtClean="0">
                <a:solidFill>
                  <a:schemeClr val="tx2"/>
                </a:solidFill>
              </a:rPr>
              <a:t>264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he-IL" sz="2400" b="1" dirty="0" smtClean="0">
                <a:solidFill>
                  <a:schemeClr val="tx2"/>
                </a:solidFill>
              </a:rPr>
              <a:t> ייצור </a:t>
            </a:r>
            <a:r>
              <a:rPr lang="he-IL" sz="2400" dirty="0" smtClean="0"/>
              <a:t>(הדפסה)</a:t>
            </a:r>
          </a:p>
          <a:p>
            <a:pPr lvl="1"/>
            <a:r>
              <a:rPr lang="he-IL" dirty="0" smtClean="0"/>
              <a:t> </a:t>
            </a:r>
            <a:r>
              <a:rPr lang="he-IL" sz="2000" dirty="0" smtClean="0"/>
              <a:t>חובה במידה ואין מידע בשדה </a:t>
            </a:r>
            <a:r>
              <a:rPr lang="en-US" sz="2000" dirty="0" smtClean="0"/>
              <a:t>264 1</a:t>
            </a:r>
            <a:r>
              <a:rPr lang="he-IL" sz="2000" dirty="0" smtClean="0"/>
              <a:t> או </a:t>
            </a:r>
            <a:r>
              <a:rPr lang="en-US" sz="2000" dirty="0" smtClean="0"/>
              <a:t>264 2</a:t>
            </a:r>
            <a:endParaRPr lang="he-IL" sz="2000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>
              <a:buNone/>
            </a:pPr>
            <a:r>
              <a:rPr lang="he-IL" sz="2000" b="1" dirty="0" smtClean="0">
                <a:solidFill>
                  <a:schemeClr val="tx2"/>
                </a:solidFill>
              </a:rPr>
              <a:t>     בשדות </a:t>
            </a:r>
            <a:r>
              <a:rPr lang="en-US" sz="2000" b="1" dirty="0" smtClean="0">
                <a:solidFill>
                  <a:schemeClr val="tx2"/>
                </a:solidFill>
              </a:rPr>
              <a:t>264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he-IL" sz="2000" b="1" dirty="0" smtClean="0">
                <a:solidFill>
                  <a:schemeClr val="tx2"/>
                </a:solidFill>
              </a:rPr>
              <a:t> ו- </a:t>
            </a:r>
            <a:r>
              <a:rPr lang="en-US" sz="2000" b="1" dirty="0" smtClean="0">
                <a:solidFill>
                  <a:schemeClr val="tx2"/>
                </a:solidFill>
              </a:rPr>
              <a:t>264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he-IL" sz="2000" b="1" dirty="0" smtClean="0">
                <a:solidFill>
                  <a:schemeClr val="tx2"/>
                </a:solidFill>
              </a:rPr>
              <a:t> מספיק לרשום רק את תת השדה החסר בשדות </a:t>
            </a:r>
            <a:r>
              <a:rPr lang="he-IL" sz="2000" b="1" dirty="0" err="1" smtClean="0">
                <a:solidFill>
                  <a:schemeClr val="tx2"/>
                </a:solidFill>
              </a:rPr>
              <a:t>הדפוסת</a:t>
            </a:r>
            <a:r>
              <a:rPr lang="he-IL" sz="2000" b="1" dirty="0" smtClean="0">
                <a:solidFill>
                  <a:schemeClr val="tx2"/>
                </a:solidFill>
              </a:rPr>
              <a:t> הקודמים </a:t>
            </a:r>
          </a:p>
          <a:p>
            <a:pPr lvl="1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76672"/>
            <a:ext cx="7696200" cy="1152128"/>
          </a:xfrm>
        </p:spPr>
        <p:txBody>
          <a:bodyPr>
            <a:normAutofit fontScale="90000"/>
          </a:bodyPr>
          <a:lstStyle/>
          <a:p>
            <a:r>
              <a:rPr lang="he-IL" sz="4000" dirty="0" smtClean="0"/>
              <a:t/>
            </a:r>
            <a:br>
              <a:rPr lang="he-IL" sz="4000" dirty="0" smtClean="0"/>
            </a:br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264-נתוני הפקה/ הוצאה לאור/ הפצה/ ייצור/ זכויות יוצרים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7696200" cy="478112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e-IL" dirty="0" smtClean="0"/>
              <a:t>  </a:t>
            </a:r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264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he-IL" b="1" dirty="0" smtClean="0">
                <a:solidFill>
                  <a:schemeClr val="tx2"/>
                </a:solidFill>
              </a:rPr>
              <a:t> זכויות יוצרים</a:t>
            </a:r>
            <a:r>
              <a:rPr lang="he-IL" dirty="0" smtClean="0"/>
              <a:t>: </a:t>
            </a:r>
          </a:p>
          <a:p>
            <a:pPr lvl="1"/>
            <a:r>
              <a:rPr lang="he-IL" dirty="0" smtClean="0"/>
              <a:t>יש להשתמש בסימן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©</a:t>
            </a:r>
            <a:r>
              <a:rPr lang="he-IL" b="1" dirty="0" smtClean="0">
                <a:solidFill>
                  <a:schemeClr val="tx2"/>
                </a:solidFill>
              </a:rPr>
              <a:t> </a:t>
            </a:r>
            <a:r>
              <a:rPr lang="he-IL" dirty="0" smtClean="0"/>
              <a:t>לפני התאריך</a:t>
            </a:r>
            <a:endParaRPr lang="en-US" dirty="0" smtClean="0"/>
          </a:p>
          <a:p>
            <a:pPr lvl="1"/>
            <a:r>
              <a:rPr lang="he-IL" dirty="0" smtClean="0"/>
              <a:t>תאריך ההוצאה לאור שונה מתאריך זכויות יוצרים</a:t>
            </a:r>
          </a:p>
          <a:p>
            <a:pPr lvl="2"/>
            <a:r>
              <a:rPr lang="he-IL" dirty="0" smtClean="0"/>
              <a:t> יש לרשום את שניהם</a:t>
            </a:r>
          </a:p>
          <a:p>
            <a:pPr lvl="2"/>
            <a:endParaRPr lang="he-IL" dirty="0" smtClean="0"/>
          </a:p>
          <a:p>
            <a:pPr lvl="1"/>
            <a:r>
              <a:rPr lang="he-IL" dirty="0" smtClean="0"/>
              <a:t>תאריך </a:t>
            </a:r>
            <a:r>
              <a:rPr lang="he-IL" dirty="0"/>
              <a:t>ההוצאה לאור </a:t>
            </a:r>
            <a:r>
              <a:rPr lang="he-IL" dirty="0" smtClean="0"/>
              <a:t>ותאריך </a:t>
            </a:r>
            <a:r>
              <a:rPr lang="he-IL" dirty="0"/>
              <a:t>זכויות היוצרים זהים ושניהם מופיעים </a:t>
            </a:r>
            <a:r>
              <a:rPr lang="he-IL" dirty="0" smtClean="0"/>
              <a:t>בפרסום</a:t>
            </a:r>
          </a:p>
          <a:p>
            <a:pPr lvl="2"/>
            <a:r>
              <a:rPr lang="he-IL" dirty="0" smtClean="0"/>
              <a:t> יש </a:t>
            </a:r>
            <a:r>
              <a:rPr lang="he-IL" dirty="0"/>
              <a:t>לרשום רק את תאריך ההוצאה </a:t>
            </a:r>
            <a:r>
              <a:rPr lang="he-IL" dirty="0" smtClean="0"/>
              <a:t>לאור</a:t>
            </a:r>
          </a:p>
          <a:p>
            <a:pPr lvl="2"/>
            <a:endParaRPr lang="en-US" dirty="0" smtClean="0"/>
          </a:p>
          <a:p>
            <a:pPr lvl="1"/>
            <a:r>
              <a:rPr lang="he-IL" dirty="0" smtClean="0"/>
              <a:t>קיים רק תאריך זכויות יוצרים ורשמנו אותו </a:t>
            </a:r>
            <a:r>
              <a:rPr lang="he-IL" dirty="0" err="1" smtClean="0"/>
              <a:t>באריכיים</a:t>
            </a:r>
            <a:r>
              <a:rPr lang="he-IL" dirty="0" smtClean="0"/>
              <a:t> בשדה </a:t>
            </a:r>
            <a:r>
              <a:rPr lang="en-US" dirty="0" smtClean="0"/>
              <a:t>264 1</a:t>
            </a:r>
            <a:r>
              <a:rPr lang="he-IL" dirty="0" smtClean="0"/>
              <a:t> </a:t>
            </a:r>
            <a:r>
              <a:rPr lang="en-US" dirty="0" smtClean="0"/>
              <a:t>c</a:t>
            </a:r>
            <a:r>
              <a:rPr lang="he-IL" dirty="0" smtClean="0"/>
              <a:t>$ </a:t>
            </a:r>
          </a:p>
          <a:p>
            <a:pPr lvl="2"/>
            <a:r>
              <a:rPr lang="he-IL" dirty="0" smtClean="0"/>
              <a:t>יש להוסיף שדה </a:t>
            </a:r>
            <a:r>
              <a:rPr lang="en-US" dirty="0" smtClean="0"/>
              <a:t>264 4</a:t>
            </a:r>
            <a:r>
              <a:rPr lang="he-IL" dirty="0" smtClean="0"/>
              <a:t> </a:t>
            </a:r>
            <a:r>
              <a:rPr lang="en-US" dirty="0" smtClean="0"/>
              <a:t>c</a:t>
            </a:r>
            <a:r>
              <a:rPr lang="he-IL" dirty="0" smtClean="0"/>
              <a:t>$ עבור שנת זכויות היוצרים.  </a:t>
            </a:r>
          </a:p>
          <a:p>
            <a:pPr lvl="2"/>
            <a:endParaRPr lang="he-IL" dirty="0" smtClean="0"/>
          </a:p>
          <a:p>
            <a:pPr algn="l">
              <a:buNone/>
            </a:pPr>
            <a:r>
              <a:rPr lang="en-GB" dirty="0" smtClean="0"/>
              <a:t>264 _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GB" b="1" dirty="0" smtClean="0">
                <a:solidFill>
                  <a:schemeClr val="tx2"/>
                </a:solidFill>
              </a:rPr>
              <a:t> $</a:t>
            </a:r>
            <a:r>
              <a:rPr lang="en-GB" b="1" dirty="0" err="1" smtClean="0">
                <a:solidFill>
                  <a:schemeClr val="tx2"/>
                </a:solidFill>
              </a:rPr>
              <a:t>a</a:t>
            </a:r>
            <a:r>
              <a:rPr lang="en-GB" dirty="0" err="1" smtClean="0"/>
              <a:t>Taunton</a:t>
            </a:r>
            <a:r>
              <a:rPr lang="en-GB" dirty="0" smtClean="0"/>
              <a:t> :</a:t>
            </a:r>
            <a:r>
              <a:rPr lang="en-GB" b="1" dirty="0" smtClean="0"/>
              <a:t>$</a:t>
            </a:r>
            <a:r>
              <a:rPr lang="en-GB" b="1" dirty="0" err="1" smtClean="0"/>
              <a:t>b</a:t>
            </a:r>
            <a:r>
              <a:rPr lang="en-GB" dirty="0" err="1" smtClean="0"/>
              <a:t>Fleecem</a:t>
            </a:r>
            <a:r>
              <a:rPr lang="en-GB" dirty="0" smtClean="0"/>
              <a:t> </a:t>
            </a:r>
            <a:r>
              <a:rPr lang="en-GB" dirty="0" err="1" smtClean="0"/>
              <a:t>Books,</a:t>
            </a:r>
            <a:r>
              <a:rPr lang="en-GB" b="1" dirty="0" err="1" smtClean="0"/>
              <a:t>$c</a:t>
            </a:r>
            <a:r>
              <a:rPr lang="en-GB" dirty="0" smtClean="0"/>
              <a:t>[2012]</a:t>
            </a:r>
          </a:p>
          <a:p>
            <a:pPr algn="l">
              <a:buNone/>
            </a:pPr>
            <a:r>
              <a:rPr lang="en-GB" dirty="0" smtClean="0"/>
              <a:t>264 _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GB" b="1" dirty="0" smtClean="0">
                <a:solidFill>
                  <a:schemeClr val="tx2"/>
                </a:solidFill>
              </a:rPr>
              <a:t> $c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©</a:t>
            </a:r>
            <a:r>
              <a:rPr lang="en-GB" dirty="0" smtClean="0"/>
              <a:t>2012</a:t>
            </a:r>
          </a:p>
          <a:p>
            <a:pPr lvl="1">
              <a:buNone/>
            </a:pPr>
            <a:endParaRPr lang="he-IL" b="1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he-IL" sz="2600" b="1" dirty="0" smtClean="0">
              <a:solidFill>
                <a:schemeClr val="tx2"/>
              </a:solidFill>
            </a:endParaRPr>
          </a:p>
          <a:p>
            <a:pPr lvl="1">
              <a:buNone/>
            </a:pPr>
            <a:endParaRPr lang="he-IL" sz="2600" b="1" dirty="0">
              <a:solidFill>
                <a:schemeClr val="tx2"/>
              </a:solidFill>
            </a:endParaRPr>
          </a:p>
          <a:p>
            <a:pPr lvl="1">
              <a:buNone/>
            </a:pPr>
            <a:r>
              <a:rPr lang="he-IL" sz="2600" b="1" dirty="0" smtClean="0">
                <a:solidFill>
                  <a:schemeClr val="tx2"/>
                </a:solidFill>
              </a:rPr>
              <a:t>אם תאריך זכויות היוצרים שונה מתאריך ההוצאה לאור/ההפצה/ההדפסה: </a:t>
            </a:r>
            <a:r>
              <a:rPr lang="en-GB" sz="2600" b="1" dirty="0" smtClean="0">
                <a:solidFill>
                  <a:schemeClr val="tx2"/>
                </a:solidFill>
              </a:rPr>
              <a:t>008/06=t</a:t>
            </a:r>
            <a:endParaRPr lang="he-IL" sz="2600" b="1" dirty="0" smtClean="0">
              <a:solidFill>
                <a:schemeClr val="tx2"/>
              </a:solidFill>
            </a:endParaRPr>
          </a:p>
          <a:p>
            <a:pPr lvl="1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5287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696200" cy="778098"/>
          </a:xfrm>
        </p:spPr>
        <p:txBody>
          <a:bodyPr>
            <a:normAutofit/>
          </a:bodyPr>
          <a:lstStyle/>
          <a:p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אריזה 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</a:rPr>
              <a:t>(RDA  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</a:rPr>
              <a:t>3) 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Carrier</a:t>
            </a:r>
            <a:endParaRPr lang="he-I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40768"/>
            <a:ext cx="7696200" cy="4785395"/>
          </a:xfrm>
        </p:spPr>
        <p:txBody>
          <a:bodyPr>
            <a:normAutofit fontScale="55000" lnSpcReduction="20000"/>
          </a:bodyPr>
          <a:lstStyle/>
          <a:p>
            <a:r>
              <a:rPr lang="he-IL" b="1" dirty="0" smtClean="0">
                <a:solidFill>
                  <a:schemeClr val="tx2"/>
                </a:solidFill>
              </a:rPr>
              <a:t>300 – אריזה</a:t>
            </a:r>
          </a:p>
          <a:p>
            <a:r>
              <a:rPr lang="he-IL" dirty="0" smtClean="0"/>
              <a:t>ניתן לרשום את השדה כמה פעמים (</a:t>
            </a:r>
            <a:r>
              <a:rPr lang="en-US" altLang="he-IL" dirty="0" smtClean="0"/>
              <a:t>repeatable</a:t>
            </a:r>
            <a:r>
              <a:rPr lang="he-IL" altLang="he-IL" dirty="0" smtClean="0"/>
              <a:t>)</a:t>
            </a:r>
          </a:p>
          <a:p>
            <a:r>
              <a:rPr lang="he-IL" dirty="0" smtClean="0"/>
              <a:t>יש להימנע מקיצורים</a:t>
            </a:r>
          </a:p>
          <a:p>
            <a:pPr lvl="1"/>
            <a:r>
              <a:rPr lang="en-US" altLang="he-IL" dirty="0" smtClean="0"/>
              <a:t>Pages</a:t>
            </a:r>
            <a:r>
              <a:rPr lang="he-IL" altLang="he-IL" dirty="0" smtClean="0"/>
              <a:t> </a:t>
            </a:r>
            <a:r>
              <a:rPr lang="he-IL" altLang="he-IL" dirty="0" smtClean="0">
                <a:solidFill>
                  <a:schemeClr val="accent1"/>
                </a:solidFill>
              </a:rPr>
              <a:t>עמודים</a:t>
            </a:r>
            <a:r>
              <a:rPr lang="he-IL" altLang="he-IL" dirty="0" smtClean="0"/>
              <a:t> </a:t>
            </a:r>
            <a:r>
              <a:rPr lang="ar-SA" altLang="he-IL" dirty="0" smtClean="0"/>
              <a:t> </a:t>
            </a:r>
            <a:r>
              <a:rPr lang="ar-SA" altLang="he-IL" dirty="0" smtClean="0">
                <a:solidFill>
                  <a:srgbClr val="122B4A"/>
                </a:solidFill>
              </a:rPr>
              <a:t>صفحة</a:t>
            </a:r>
          </a:p>
          <a:p>
            <a:pPr lvl="1"/>
            <a:r>
              <a:rPr lang="en-US" altLang="he-IL" dirty="0" smtClean="0"/>
              <a:t>Unnumbered </a:t>
            </a:r>
            <a:r>
              <a:rPr lang="he-IL" altLang="he-IL" dirty="0" smtClean="0"/>
              <a:t> במקום </a:t>
            </a:r>
            <a:r>
              <a:rPr lang="he-IL" altLang="he-IL" dirty="0" err="1" smtClean="0"/>
              <a:t>אריכיים</a:t>
            </a:r>
            <a:r>
              <a:rPr lang="he-IL" altLang="he-IL" dirty="0" smtClean="0"/>
              <a:t> </a:t>
            </a:r>
          </a:p>
          <a:p>
            <a:pPr lvl="1"/>
            <a:r>
              <a:rPr lang="en-US" altLang="he-IL" dirty="0" smtClean="0"/>
              <a:t>cm </a:t>
            </a:r>
            <a:r>
              <a:rPr lang="he-IL" altLang="he-IL" dirty="0" smtClean="0"/>
              <a:t> אינו קיצור – אין להוסיף נקודה</a:t>
            </a:r>
          </a:p>
          <a:p>
            <a:pPr lvl="1"/>
            <a:endParaRPr lang="he-IL" dirty="0" smtClean="0"/>
          </a:p>
          <a:p>
            <a:r>
              <a:rPr lang="en-US" altLang="he-IL" b="1" dirty="0" smtClean="0">
                <a:solidFill>
                  <a:schemeClr val="tx2"/>
                </a:solidFill>
              </a:rPr>
              <a:t>300 $a</a:t>
            </a:r>
            <a:endParaRPr lang="he-IL" altLang="he-IL" b="1" dirty="0" smtClean="0">
              <a:solidFill>
                <a:schemeClr val="tx2"/>
              </a:solidFill>
            </a:endParaRPr>
          </a:p>
          <a:p>
            <a:pPr lvl="1"/>
            <a:r>
              <a:rPr lang="he-IL" altLang="he-IL" dirty="0" smtClean="0"/>
              <a:t>מונוגרפיות- לרשום מס עמודים/דפים</a:t>
            </a:r>
          </a:p>
          <a:p>
            <a:pPr lvl="1"/>
            <a:r>
              <a:rPr lang="he-IL" altLang="he-IL" dirty="0" smtClean="0"/>
              <a:t>פריטי מדיה- </a:t>
            </a:r>
            <a:r>
              <a:rPr lang="en-US" altLang="he-IL" dirty="0"/>
              <a:t>1 </a:t>
            </a:r>
            <a:r>
              <a:rPr lang="en-US" altLang="he-IL" dirty="0" smtClean="0"/>
              <a:t>CD ; </a:t>
            </a:r>
            <a:r>
              <a:rPr lang="en-US" altLang="he-IL" dirty="0"/>
              <a:t>1 </a:t>
            </a:r>
            <a:r>
              <a:rPr lang="en-US" altLang="he-IL" dirty="0" smtClean="0"/>
              <a:t>DVD</a:t>
            </a:r>
            <a:endParaRPr lang="en-US" altLang="he-IL" dirty="0"/>
          </a:p>
          <a:p>
            <a:pPr lvl="1"/>
            <a:r>
              <a:rPr lang="he-IL" altLang="he-IL" dirty="0" smtClean="0"/>
              <a:t>כתבי עת – לא חובה, חובה רק לגבי כתב עת סגור</a:t>
            </a:r>
          </a:p>
          <a:p>
            <a:pPr lvl="1"/>
            <a:endParaRPr lang="he-IL" altLang="he-IL" dirty="0" smtClean="0"/>
          </a:p>
          <a:p>
            <a:r>
              <a:rPr lang="en-US" altLang="he-IL" b="1" dirty="0" smtClean="0">
                <a:solidFill>
                  <a:schemeClr val="tx2"/>
                </a:solidFill>
              </a:rPr>
              <a:t>300 $b</a:t>
            </a:r>
            <a:endParaRPr lang="en-US" altLang="he-IL" b="1" dirty="0">
              <a:solidFill>
                <a:schemeClr val="tx2"/>
              </a:solidFill>
            </a:endParaRPr>
          </a:p>
          <a:p>
            <a:pPr lvl="1"/>
            <a:r>
              <a:rPr lang="he-IL" dirty="0" smtClean="0"/>
              <a:t>מספיק  </a:t>
            </a:r>
            <a:r>
              <a:rPr lang="he-IL" dirty="0"/>
              <a:t>לרשום רק איורים/</a:t>
            </a:r>
            <a:r>
              <a:rPr lang="en-US" dirty="0"/>
              <a:t>illustrations </a:t>
            </a:r>
            <a:r>
              <a:rPr lang="he-IL" dirty="0" smtClean="0"/>
              <a:t> בלי לפרט</a:t>
            </a:r>
          </a:p>
          <a:p>
            <a:pPr lvl="1"/>
            <a:endParaRPr lang="he-IL" dirty="0" smtClean="0"/>
          </a:p>
          <a:p>
            <a:r>
              <a:rPr lang="en-US" altLang="he-IL" b="1" dirty="0" smtClean="0">
                <a:solidFill>
                  <a:schemeClr val="tx2"/>
                </a:solidFill>
              </a:rPr>
              <a:t>300 $c</a:t>
            </a:r>
            <a:r>
              <a:rPr lang="en-US" altLang="he-IL" dirty="0" smtClean="0"/>
              <a:t> </a:t>
            </a:r>
          </a:p>
          <a:p>
            <a:pPr lvl="1"/>
            <a:r>
              <a:rPr lang="en-US" altLang="he-IL" dirty="0"/>
              <a:t>cm </a:t>
            </a:r>
            <a:r>
              <a:rPr lang="he-IL" altLang="he-IL" dirty="0"/>
              <a:t> </a:t>
            </a:r>
            <a:r>
              <a:rPr lang="he-IL" altLang="he-IL" dirty="0" smtClean="0"/>
              <a:t>ו-</a:t>
            </a:r>
            <a:r>
              <a:rPr lang="en-US" altLang="he-IL" dirty="0" smtClean="0"/>
              <a:t> mm </a:t>
            </a:r>
            <a:r>
              <a:rPr lang="he-IL" altLang="he-IL" dirty="0"/>
              <a:t>הם סמלים</a:t>
            </a:r>
            <a:r>
              <a:rPr lang="he-IL" altLang="he-IL" dirty="0" smtClean="0"/>
              <a:t> ולא קיצורים  </a:t>
            </a:r>
            <a:r>
              <a:rPr lang="he-IL" altLang="he-IL" dirty="0"/>
              <a:t>– אין להוסיף </a:t>
            </a:r>
            <a:r>
              <a:rPr lang="he-IL" altLang="he-IL" dirty="0" smtClean="0"/>
              <a:t>נקודה</a:t>
            </a:r>
          </a:p>
          <a:p>
            <a:pPr lvl="1"/>
            <a:r>
              <a:rPr lang="he-IL" dirty="0" smtClean="0">
                <a:solidFill>
                  <a:schemeClr val="accent1"/>
                </a:solidFill>
              </a:rPr>
              <a:t>ס"מ, מ"מ</a:t>
            </a:r>
          </a:p>
          <a:p>
            <a:pPr lvl="1"/>
            <a:r>
              <a:rPr lang="ar-SA" dirty="0" smtClean="0">
                <a:solidFill>
                  <a:srgbClr val="122B4A"/>
                </a:solidFill>
              </a:rPr>
              <a:t>سم، </a:t>
            </a:r>
            <a:r>
              <a:rPr lang="ar-SA" dirty="0" err="1" smtClean="0">
                <a:solidFill>
                  <a:srgbClr val="122B4A"/>
                </a:solidFill>
              </a:rPr>
              <a:t>مم</a:t>
            </a:r>
            <a:endParaRPr lang="he-IL" dirty="0" smtClean="0">
              <a:solidFill>
                <a:srgbClr val="122B4A"/>
              </a:solidFill>
            </a:endParaRPr>
          </a:p>
          <a:p>
            <a:pPr lvl="1"/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1356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+mn-cs"/>
              </a:rPr>
              <a:t>RDA</a:t>
            </a:r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+mn-cs"/>
              </a:rPr>
              <a:t>- לשם מה?</a:t>
            </a:r>
            <a:endParaRPr lang="he-IL" sz="4000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00808"/>
            <a:ext cx="7696200" cy="4425355"/>
          </a:xfrm>
        </p:spPr>
        <p:txBody>
          <a:bodyPr>
            <a:normAutofit fontScale="62500" lnSpcReduction="20000"/>
          </a:bodyPr>
          <a:lstStyle/>
          <a:p>
            <a:r>
              <a:rPr lang="he-IL" sz="3300" dirty="0"/>
              <a:t>שימוש בעקרונות </a:t>
            </a:r>
            <a:r>
              <a:rPr lang="en-US" sz="3300" dirty="0"/>
              <a:t>FRBR</a:t>
            </a:r>
            <a:endParaRPr lang="he-IL" sz="3300" dirty="0"/>
          </a:p>
          <a:p>
            <a:pPr lvl="1"/>
            <a:r>
              <a:rPr lang="he-IL" sz="2900" dirty="0"/>
              <a:t>מבנה  מערכת קשרים שתביא את </a:t>
            </a:r>
            <a:r>
              <a:rPr lang="he-IL" sz="2900" dirty="0" err="1"/>
              <a:t>המטהדאטה</a:t>
            </a:r>
            <a:r>
              <a:rPr lang="he-IL" sz="2900" dirty="0"/>
              <a:t> של הספריה אל ה-</a:t>
            </a:r>
            <a:r>
              <a:rPr lang="en-US" altLang="he-IL" sz="2900" dirty="0"/>
              <a:t>Semantic Web</a:t>
            </a:r>
          </a:p>
          <a:p>
            <a:endParaRPr lang="he-IL" sz="3300" dirty="0" smtClean="0"/>
          </a:p>
          <a:p>
            <a:r>
              <a:rPr lang="he-IL" sz="3300" dirty="0" smtClean="0"/>
              <a:t>ידידותי ומועיל יותר למשתמש</a:t>
            </a:r>
          </a:p>
          <a:p>
            <a:endParaRPr lang="he-IL" sz="3300" dirty="0" smtClean="0"/>
          </a:p>
          <a:p>
            <a:r>
              <a:rPr lang="he-IL" sz="3300" dirty="0"/>
              <a:t>פורמט טבעי וגמיש</a:t>
            </a:r>
          </a:p>
          <a:p>
            <a:pPr lvl="1"/>
            <a:r>
              <a:rPr lang="he-IL" sz="2900" dirty="0"/>
              <a:t>שימוש מוגבר בנתונים שלנו</a:t>
            </a:r>
          </a:p>
          <a:p>
            <a:pPr lvl="1"/>
            <a:r>
              <a:rPr lang="he-IL" sz="2900" dirty="0"/>
              <a:t>יותר נתונים לשימוש</a:t>
            </a:r>
          </a:p>
          <a:p>
            <a:endParaRPr lang="he-IL" sz="3300" dirty="0" smtClean="0"/>
          </a:p>
          <a:p>
            <a:r>
              <a:rPr lang="he-IL" sz="3300" dirty="0" smtClean="0"/>
              <a:t>קידום מערכות אינטואיטיביות יותר (</a:t>
            </a:r>
            <a:r>
              <a:rPr lang="en-US" sz="3300" dirty="0" smtClean="0"/>
              <a:t>Post MARC</a:t>
            </a:r>
            <a:r>
              <a:rPr lang="he-IL" sz="3300" dirty="0" smtClean="0"/>
              <a:t>)</a:t>
            </a:r>
          </a:p>
          <a:p>
            <a:endParaRPr lang="he-IL" sz="3300" dirty="0" smtClean="0"/>
          </a:p>
          <a:p>
            <a:endParaRPr lang="en-US" sz="3300" dirty="0"/>
          </a:p>
          <a:p>
            <a:pPr algn="r"/>
            <a:r>
              <a:rPr lang="he-IL" sz="3300" dirty="0" smtClean="0"/>
              <a:t>הימנעות מ- </a:t>
            </a:r>
            <a:r>
              <a:rPr lang="en-US" sz="3300" dirty="0" err="1" smtClean="0"/>
              <a:t>bookism</a:t>
            </a:r>
            <a:r>
              <a:rPr lang="he-IL" sz="3300" dirty="0" smtClean="0"/>
              <a:t>, </a:t>
            </a:r>
            <a:r>
              <a:rPr lang="en-US" sz="3300" dirty="0" smtClean="0"/>
              <a:t> </a:t>
            </a:r>
            <a:r>
              <a:rPr lang="en-GB" sz="3300" dirty="0" smtClean="0"/>
              <a:t>Anglo-Americanism</a:t>
            </a:r>
            <a:r>
              <a:rPr lang="he-IL" sz="3300" dirty="0" smtClean="0"/>
              <a:t>, </a:t>
            </a:r>
            <a:r>
              <a:rPr lang="en-GB" sz="3300" dirty="0" err="1" smtClean="0"/>
              <a:t>libraryism</a:t>
            </a:r>
            <a:endParaRPr lang="he-IL" sz="33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696200" cy="778098"/>
          </a:xfrm>
        </p:spPr>
        <p:txBody>
          <a:bodyPr>
            <a:normAutofit/>
          </a:bodyPr>
          <a:lstStyle/>
          <a:p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אריזה 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Carrier</a:t>
            </a:r>
            <a:endParaRPr lang="he-I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7696200" cy="5184576"/>
          </a:xfrm>
        </p:spPr>
        <p:txBody>
          <a:bodyPr>
            <a:noAutofit/>
          </a:bodyPr>
          <a:lstStyle/>
          <a:p>
            <a:endParaRPr lang="en-US" sz="1400" b="1" dirty="0" smtClean="0">
              <a:solidFill>
                <a:schemeClr val="tx2"/>
              </a:solidFill>
            </a:endParaRPr>
          </a:p>
          <a:p>
            <a:r>
              <a:rPr lang="he-IL" sz="1400" b="1" dirty="0" smtClean="0">
                <a:solidFill>
                  <a:schemeClr val="tx2"/>
                </a:solidFill>
              </a:rPr>
              <a:t>ספר מודפס</a:t>
            </a:r>
          </a:p>
          <a:p>
            <a:pPr marL="0" lvl="1" indent="0">
              <a:buNone/>
            </a:pPr>
            <a:r>
              <a:rPr lang="he-IL" sz="1400" dirty="0" smtClean="0">
                <a:ea typeface="ＭＳ Ｐゴシック" pitchFamily="34" charset="-128"/>
              </a:rPr>
              <a:t>300 </a:t>
            </a:r>
            <a:r>
              <a:rPr lang="en-US" sz="1400" dirty="0" smtClean="0">
                <a:ea typeface="ＭＳ Ｐゴシック" pitchFamily="34" charset="-128"/>
              </a:rPr>
              <a:t>$a</a:t>
            </a:r>
            <a:r>
              <a:rPr lang="he-IL" sz="1400" dirty="0" smtClean="0">
                <a:ea typeface="ＭＳ Ｐゴシック" pitchFamily="34" charset="-128"/>
              </a:rPr>
              <a:t>2כרכים (100 עמודים, 12 עמודים לא ממוספרים) ; </a:t>
            </a:r>
            <a:r>
              <a:rPr lang="en-US" sz="1400" dirty="0" smtClean="0">
                <a:ea typeface="ＭＳ Ｐゴシック" pitchFamily="34" charset="-128"/>
              </a:rPr>
              <a:t>$c</a:t>
            </a:r>
            <a:r>
              <a:rPr lang="he-IL" sz="1400" dirty="0" smtClean="0">
                <a:ea typeface="ＭＳ Ｐゴシック" pitchFamily="34" charset="-128"/>
              </a:rPr>
              <a:t> 27 ס"מ</a:t>
            </a:r>
          </a:p>
          <a:p>
            <a:pPr marL="0" lvl="1" indent="0" algn="l">
              <a:buNone/>
            </a:pPr>
            <a:r>
              <a:rPr lang="en-US" sz="1400" dirty="0" smtClean="0">
                <a:ea typeface="ＭＳ Ｐゴシック" pitchFamily="34" charset="-128"/>
              </a:rPr>
              <a:t>300 </a:t>
            </a:r>
            <a:r>
              <a:rPr lang="en-US" sz="1400" dirty="0">
                <a:ea typeface="ＭＳ Ｐゴシック" pitchFamily="34" charset="-128"/>
              </a:rPr>
              <a:t>$a 2 volumes (100 pages, 12 unnumbered pages) ; $c 27 cm</a:t>
            </a:r>
            <a:endParaRPr lang="en-US" altLang="he-IL" sz="1400" dirty="0"/>
          </a:p>
          <a:p>
            <a:endParaRPr lang="he-IL" sz="1400" b="1" dirty="0" smtClean="0">
              <a:solidFill>
                <a:schemeClr val="tx2"/>
              </a:solidFill>
            </a:endParaRPr>
          </a:p>
          <a:p>
            <a:r>
              <a:rPr lang="he-IL" sz="1400" b="1" dirty="0" smtClean="0">
                <a:solidFill>
                  <a:schemeClr val="tx2"/>
                </a:solidFill>
              </a:rPr>
              <a:t>ספר +</a:t>
            </a:r>
            <a:r>
              <a:rPr lang="en-US" sz="1400" b="1" dirty="0" smtClean="0">
                <a:solidFill>
                  <a:schemeClr val="tx2"/>
                </a:solidFill>
              </a:rPr>
              <a:t>CDROM </a:t>
            </a:r>
            <a:endParaRPr lang="he-IL" sz="1400" b="1" dirty="0" smtClean="0">
              <a:solidFill>
                <a:schemeClr val="tx2"/>
              </a:solidFill>
            </a:endParaRPr>
          </a:p>
          <a:p>
            <a:pPr marL="0" indent="0" algn="l">
              <a:buNone/>
            </a:pPr>
            <a:r>
              <a:rPr lang="en-US" sz="1400" dirty="0">
                <a:ea typeface="ＭＳ Ｐゴシック" pitchFamily="34" charset="-128"/>
              </a:rPr>
              <a:t>300 </a:t>
            </a:r>
            <a:r>
              <a:rPr lang="en-US" sz="1400" dirty="0" smtClean="0">
                <a:ea typeface="ＭＳ Ｐゴシック" pitchFamily="34" charset="-128"/>
              </a:rPr>
              <a:t>$a </a:t>
            </a:r>
            <a:r>
              <a:rPr lang="en-US" sz="1400" dirty="0">
                <a:ea typeface="ＭＳ Ｐゴシック" pitchFamily="34" charset="-128"/>
              </a:rPr>
              <a:t>125 pages : </a:t>
            </a:r>
            <a:r>
              <a:rPr lang="en-US" sz="1400" dirty="0" smtClean="0">
                <a:ea typeface="ＭＳ Ｐゴシック" pitchFamily="34" charset="-128"/>
              </a:rPr>
              <a:t>$b </a:t>
            </a:r>
            <a:r>
              <a:rPr lang="en-US" sz="1400" dirty="0">
                <a:ea typeface="ＭＳ Ｐゴシック" pitchFamily="34" charset="-128"/>
              </a:rPr>
              <a:t>chiefly color illustrations ; </a:t>
            </a:r>
            <a:r>
              <a:rPr lang="en-US" sz="1400" dirty="0" smtClean="0">
                <a:ea typeface="ＭＳ Ｐゴシック" pitchFamily="34" charset="-128"/>
              </a:rPr>
              <a:t>$c </a:t>
            </a:r>
            <a:r>
              <a:rPr lang="en-US" sz="1400" dirty="0">
                <a:ea typeface="ＭＳ Ｐゴシック" pitchFamily="34" charset="-128"/>
              </a:rPr>
              <a:t>32 cm</a:t>
            </a:r>
            <a:br>
              <a:rPr lang="en-US" sz="1400" dirty="0">
                <a:ea typeface="ＭＳ Ｐゴシック" pitchFamily="34" charset="-128"/>
              </a:rPr>
            </a:br>
            <a:r>
              <a:rPr lang="en-US" sz="1400" dirty="0" smtClean="0">
                <a:ea typeface="ＭＳ Ｐゴシック" pitchFamily="34" charset="-128"/>
              </a:rPr>
              <a:t>300 $a </a:t>
            </a:r>
            <a:r>
              <a:rPr lang="en-US" sz="1400" dirty="0">
                <a:ea typeface="ＭＳ Ｐゴシック" pitchFamily="34" charset="-128"/>
              </a:rPr>
              <a:t>1 CD-ROM : </a:t>
            </a:r>
            <a:r>
              <a:rPr lang="en-US" sz="1400" dirty="0" smtClean="0">
                <a:ea typeface="ＭＳ Ｐゴシック" pitchFamily="34" charset="-128"/>
              </a:rPr>
              <a:t>$b </a:t>
            </a:r>
            <a:r>
              <a:rPr lang="en-US" sz="1400" dirty="0">
                <a:ea typeface="ＭＳ Ｐゴシック" pitchFamily="34" charset="-128"/>
              </a:rPr>
              <a:t>color ; </a:t>
            </a:r>
            <a:r>
              <a:rPr lang="en-US" sz="1400" dirty="0" smtClean="0">
                <a:ea typeface="ＭＳ Ｐゴシック" pitchFamily="34" charset="-128"/>
              </a:rPr>
              <a:t>$c </a:t>
            </a:r>
            <a:r>
              <a:rPr lang="en-US" sz="1400" dirty="0">
                <a:ea typeface="ＭＳ Ｐゴシック" pitchFamily="34" charset="-128"/>
              </a:rPr>
              <a:t>4 3/4 in</a:t>
            </a:r>
            <a:r>
              <a:rPr lang="en-US" sz="1400" dirty="0" smtClean="0">
                <a:ea typeface="ＭＳ Ｐゴシック" pitchFamily="34" charset="-128"/>
              </a:rPr>
              <a:t>.</a:t>
            </a:r>
          </a:p>
          <a:p>
            <a:endParaRPr lang="he-IL" sz="1400" b="1" dirty="0" smtClean="0">
              <a:solidFill>
                <a:schemeClr val="tx2"/>
              </a:solidFill>
              <a:ea typeface="ＭＳ Ｐゴシック" pitchFamily="34" charset="-128"/>
            </a:endParaRPr>
          </a:p>
          <a:p>
            <a:r>
              <a:rPr lang="he-IL" sz="1400" b="1" dirty="0" smtClean="0">
                <a:solidFill>
                  <a:schemeClr val="tx2"/>
                </a:solidFill>
                <a:ea typeface="ＭＳ Ｐゴシック" pitchFamily="34" charset="-128"/>
              </a:rPr>
              <a:t>הקלטת וידאו</a:t>
            </a:r>
            <a:endParaRPr lang="en-US" sz="1400" b="1" dirty="0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en-US" sz="1400" dirty="0" smtClean="0">
                <a:latin typeface="Arial Unicode MS" pitchFamily="34" charset="-128"/>
                <a:ea typeface="ＭＳ Ｐゴシック" pitchFamily="34" charset="-128"/>
                <a:cs typeface="Arial" charset="0"/>
              </a:rPr>
              <a:t>$a</a:t>
            </a:r>
            <a:r>
              <a:rPr lang="he-IL" sz="1400" dirty="0" smtClean="0">
                <a:latin typeface="Arial Unicode MS" pitchFamily="34" charset="-128"/>
                <a:ea typeface="ＭＳ Ｐゴシック" pitchFamily="34" charset="-128"/>
                <a:cs typeface="Arial" charset="0"/>
              </a:rPr>
              <a:t> 1 תקליטור די.וי.די. (בערך 100 דקות) : </a:t>
            </a:r>
            <a:r>
              <a:rPr lang="en-US" sz="1400" dirty="0" smtClean="0">
                <a:latin typeface="Arial Unicode MS" pitchFamily="34" charset="-128"/>
                <a:ea typeface="ＭＳ Ｐゴシック" pitchFamily="34" charset="-128"/>
                <a:cs typeface="Arial" charset="0"/>
              </a:rPr>
              <a:t>$b</a:t>
            </a:r>
            <a:r>
              <a:rPr lang="he-IL" sz="1400" dirty="0" smtClean="0">
                <a:latin typeface="Arial Unicode MS" pitchFamily="34" charset="-128"/>
                <a:ea typeface="ＭＳ Ｐゴシック" pitchFamily="34" charset="-128"/>
                <a:cs typeface="Arial" charset="0"/>
              </a:rPr>
              <a:t>קול, צבע ; </a:t>
            </a:r>
            <a:r>
              <a:rPr lang="en-US" sz="1400" dirty="0" smtClean="0">
                <a:latin typeface="Arial Unicode MS" pitchFamily="34" charset="-128"/>
                <a:ea typeface="ＭＳ Ｐゴシック" pitchFamily="34" charset="-128"/>
                <a:cs typeface="Arial" charset="0"/>
              </a:rPr>
              <a:t>$c</a:t>
            </a:r>
            <a:r>
              <a:rPr lang="he-IL" sz="1400" dirty="0" smtClean="0">
                <a:latin typeface="Arial Unicode MS" pitchFamily="34" charset="-128"/>
                <a:ea typeface="ＭＳ Ｐゴシック" pitchFamily="34" charset="-128"/>
                <a:cs typeface="Arial" charset="0"/>
              </a:rPr>
              <a:t> </a:t>
            </a:r>
            <a:r>
              <a:rPr lang="en-US" sz="1400" dirty="0" smtClean="0">
                <a:latin typeface="Arial Unicode MS" pitchFamily="34" charset="-128"/>
                <a:ea typeface="ＭＳ Ｐゴシック" pitchFamily="34" charset="-128"/>
                <a:cs typeface="Arial" charset="0"/>
              </a:rPr>
              <a:t>4 ¾</a:t>
            </a:r>
            <a:r>
              <a:rPr lang="he-IL" sz="1400" dirty="0" smtClean="0">
                <a:latin typeface="Arial Unicode MS" pitchFamily="34" charset="-128"/>
                <a:ea typeface="ＭＳ Ｐゴシック" pitchFamily="34" charset="-128"/>
                <a:cs typeface="Arial" charset="0"/>
              </a:rPr>
              <a:t> אינץ'</a:t>
            </a:r>
          </a:p>
          <a:p>
            <a:pPr marL="0" indent="0" algn="l">
              <a:buNone/>
            </a:pPr>
            <a:r>
              <a:rPr lang="en-US" sz="1400" dirty="0" smtClean="0">
                <a:latin typeface="Arial Unicode MS" pitchFamily="34" charset="-128"/>
                <a:ea typeface="ＭＳ Ｐゴシック" pitchFamily="34" charset="-128"/>
                <a:cs typeface="Arial" charset="0"/>
              </a:rPr>
              <a:t>300 $a </a:t>
            </a:r>
            <a:r>
              <a:rPr lang="en-US" sz="1400" dirty="0">
                <a:latin typeface="Arial Unicode MS" pitchFamily="34" charset="-128"/>
                <a:ea typeface="ＭＳ Ｐゴシック" pitchFamily="34" charset="-128"/>
                <a:cs typeface="Arial" charset="0"/>
              </a:rPr>
              <a:t>1 DVD (approximately 100 min.) : </a:t>
            </a:r>
            <a:r>
              <a:rPr lang="en-US" sz="1400" dirty="0" smtClean="0">
                <a:latin typeface="Arial Unicode MS" pitchFamily="34" charset="-128"/>
                <a:ea typeface="ＭＳ Ｐゴシック" pitchFamily="34" charset="-128"/>
                <a:cs typeface="Arial" charset="0"/>
              </a:rPr>
              <a:t>$b </a:t>
            </a:r>
            <a:r>
              <a:rPr lang="en-US" sz="1400" dirty="0">
                <a:latin typeface="Arial Unicode MS" pitchFamily="34" charset="-128"/>
                <a:ea typeface="ＭＳ Ｐゴシック" pitchFamily="34" charset="-128"/>
                <a:cs typeface="Arial" charset="0"/>
              </a:rPr>
              <a:t>sound, color ; </a:t>
            </a:r>
            <a:r>
              <a:rPr lang="en-US" sz="1400" dirty="0" smtClean="0">
                <a:latin typeface="Arial Unicode MS" pitchFamily="34" charset="-128"/>
                <a:ea typeface="ＭＳ Ｐゴシック" pitchFamily="34" charset="-128"/>
                <a:cs typeface="Arial" charset="0"/>
              </a:rPr>
              <a:t>$c </a:t>
            </a:r>
            <a:r>
              <a:rPr lang="en-US" sz="1400" dirty="0">
                <a:latin typeface="Arial Unicode MS" pitchFamily="34" charset="-128"/>
                <a:ea typeface="ＭＳ Ｐゴシック" pitchFamily="34" charset="-128"/>
                <a:cs typeface="Arial" charset="0"/>
              </a:rPr>
              <a:t>4 3/4 in.</a:t>
            </a:r>
          </a:p>
          <a:p>
            <a:endParaRPr lang="he-IL" sz="1400" b="1" dirty="0" smtClean="0">
              <a:solidFill>
                <a:schemeClr val="tx2"/>
              </a:solidFill>
            </a:endParaRPr>
          </a:p>
          <a:p>
            <a:r>
              <a:rPr lang="he-IL" sz="1400" b="1" dirty="0" smtClean="0">
                <a:solidFill>
                  <a:schemeClr val="tx2"/>
                </a:solidFill>
              </a:rPr>
              <a:t>ספר אלקטרוני</a:t>
            </a:r>
          </a:p>
          <a:p>
            <a:r>
              <a:rPr lang="en-US" sz="1400" dirty="0" smtClean="0"/>
              <a:t>$a</a:t>
            </a:r>
            <a:r>
              <a:rPr lang="he-IL" sz="1400" dirty="0" smtClean="0"/>
              <a:t>1 משאב אלקטרוני (325 עמודים) </a:t>
            </a:r>
            <a:r>
              <a:rPr lang="en-US" sz="1400" dirty="0" smtClean="0"/>
              <a:t>$b</a:t>
            </a:r>
            <a:r>
              <a:rPr lang="he-IL" sz="1400" dirty="0" smtClean="0"/>
              <a:t>קובץ טקסט, </a:t>
            </a:r>
            <a:r>
              <a:rPr lang="en-US" sz="1400" dirty="0" smtClean="0"/>
              <a:t>PDF</a:t>
            </a:r>
          </a:p>
          <a:p>
            <a:pPr marL="0" indent="0" algn="l" rtl="0">
              <a:buNone/>
            </a:pPr>
            <a:r>
              <a:rPr lang="en-US" sz="1400" dirty="0" smtClean="0">
                <a:ea typeface="ＭＳ Ｐゴシック" pitchFamily="34" charset="-128"/>
              </a:rPr>
              <a:t> 300 $a </a:t>
            </a:r>
            <a:r>
              <a:rPr lang="en-US" sz="1400" dirty="0">
                <a:ea typeface="ＭＳ Ｐゴシック" pitchFamily="34" charset="-128"/>
              </a:rPr>
              <a:t>1 online resource (325 pages</a:t>
            </a:r>
            <a:r>
              <a:rPr lang="en-US" sz="1400" dirty="0" smtClean="0">
                <a:ea typeface="ＭＳ Ｐゴシック" pitchFamily="34" charset="-128"/>
              </a:rPr>
              <a:t>) $b </a:t>
            </a:r>
            <a:r>
              <a:rPr lang="en-US" sz="1400" smtClean="0">
                <a:ea typeface="ＭＳ Ｐゴシック" pitchFamily="34" charset="-128"/>
              </a:rPr>
              <a:t>text file, PDF</a:t>
            </a:r>
            <a:endParaRPr lang="he-IL" sz="1400" dirty="0" smtClean="0">
              <a:solidFill>
                <a:schemeClr val="tx2"/>
              </a:solidFill>
              <a:ea typeface="ＭＳ Ｐゴシック" pitchFamily="34" charset="-128"/>
            </a:endParaRPr>
          </a:p>
          <a:p>
            <a:r>
              <a:rPr lang="he-IL" sz="1400" b="1" dirty="0" smtClean="0">
                <a:solidFill>
                  <a:schemeClr val="tx2"/>
                </a:solidFill>
                <a:ea typeface="ＭＳ Ｐゴシック" pitchFamily="34" charset="-128"/>
              </a:rPr>
              <a:t>ספר קולי</a:t>
            </a:r>
          </a:p>
          <a:p>
            <a:pPr marL="0" indent="0" algn="l" rtl="0">
              <a:buNone/>
            </a:pPr>
            <a:r>
              <a:rPr lang="en-US" sz="1400" dirty="0">
                <a:latin typeface="Arial Unicode MS" pitchFamily="34" charset="-128"/>
                <a:ea typeface="ＭＳ Ｐゴシック" pitchFamily="34" charset="-128"/>
                <a:cs typeface="Arial" charset="0"/>
              </a:rPr>
              <a:t>300 </a:t>
            </a:r>
            <a:r>
              <a:rPr lang="en-US" sz="1400" dirty="0" smtClean="0">
                <a:latin typeface="Arial Unicode MS" pitchFamily="34" charset="-128"/>
                <a:ea typeface="ＭＳ Ｐゴシック" pitchFamily="34" charset="-128"/>
                <a:cs typeface="Arial" charset="0"/>
              </a:rPr>
              <a:t>$a </a:t>
            </a:r>
            <a:r>
              <a:rPr lang="en-US" sz="1400" dirty="0">
                <a:latin typeface="Arial Unicode MS" pitchFamily="34" charset="-128"/>
                <a:ea typeface="ＭＳ Ｐゴシック" pitchFamily="34" charset="-128"/>
                <a:cs typeface="Arial" charset="0"/>
              </a:rPr>
              <a:t>1 CD (approximately 1 hr.) : </a:t>
            </a:r>
            <a:r>
              <a:rPr lang="en-US" sz="1400" dirty="0" smtClean="0">
                <a:latin typeface="Arial Unicode MS" pitchFamily="34" charset="-128"/>
                <a:ea typeface="ＭＳ Ｐゴシック" pitchFamily="34" charset="-128"/>
                <a:cs typeface="Arial" charset="0"/>
              </a:rPr>
              <a:t>$b </a:t>
            </a:r>
            <a:r>
              <a:rPr lang="en-US" sz="1400" dirty="0">
                <a:latin typeface="Arial Unicode MS" pitchFamily="34" charset="-128"/>
                <a:ea typeface="ＭＳ Ｐゴシック" pitchFamily="34" charset="-128"/>
                <a:cs typeface="Arial" charset="0"/>
              </a:rPr>
              <a:t>digital ; </a:t>
            </a:r>
            <a:r>
              <a:rPr lang="en-US" sz="1400" dirty="0" smtClean="0">
                <a:latin typeface="Arial Unicode MS" pitchFamily="34" charset="-128"/>
                <a:ea typeface="ＭＳ Ｐゴシック" pitchFamily="34" charset="-128"/>
                <a:cs typeface="Arial" charset="0"/>
              </a:rPr>
              <a:t>$c  </a:t>
            </a:r>
            <a:r>
              <a:rPr lang="en-US" sz="1400" dirty="0">
                <a:latin typeface="Arial Unicode MS" pitchFamily="34" charset="-128"/>
                <a:ea typeface="ＭＳ Ｐゴシック" pitchFamily="34" charset="-128"/>
                <a:cs typeface="Arial" charset="0"/>
              </a:rPr>
              <a:t>4 3/4 in</a:t>
            </a:r>
            <a:r>
              <a:rPr lang="en-US" sz="1400" dirty="0" smtClean="0">
                <a:latin typeface="Arial Unicode MS" pitchFamily="34" charset="-128"/>
                <a:ea typeface="ＭＳ Ｐゴシック" pitchFamily="34" charset="-128"/>
                <a:cs typeface="Arial" charset="0"/>
              </a:rPr>
              <a:t>.</a:t>
            </a:r>
          </a:p>
          <a:p>
            <a:pPr marL="0" indent="0" algn="l" rtl="0">
              <a:buNone/>
            </a:pPr>
            <a:r>
              <a:rPr lang="en-US" sz="1400" dirty="0">
                <a:latin typeface="Arial Unicode MS" pitchFamily="34" charset="-128"/>
                <a:ea typeface="ＭＳ Ｐゴシック" pitchFamily="34" charset="-128"/>
                <a:cs typeface="Arial" charset="0"/>
              </a:rPr>
              <a:t>300 $a </a:t>
            </a:r>
            <a:r>
              <a:rPr lang="en-US" sz="1400" dirty="0" smtClean="0">
                <a:latin typeface="Arial Unicode MS" pitchFamily="34" charset="-128"/>
                <a:ea typeface="ＭＳ Ｐゴシック" pitchFamily="34" charset="-128"/>
                <a:cs typeface="Arial" charset="0"/>
              </a:rPr>
              <a:t>1 </a:t>
            </a:r>
            <a:r>
              <a:rPr lang="en-US" sz="1400" dirty="0">
                <a:latin typeface="Arial Unicode MS" pitchFamily="34" charset="-128"/>
                <a:ea typeface="ＭＳ Ｐゴシック" pitchFamily="34" charset="-128"/>
                <a:cs typeface="Arial" charset="0"/>
              </a:rPr>
              <a:t>online resource (1 sound file (10 hr., 36 min., 46 sec.)) : </a:t>
            </a:r>
            <a:r>
              <a:rPr lang="en-US" sz="1400" dirty="0" smtClean="0">
                <a:latin typeface="Arial Unicode MS" pitchFamily="34" charset="-128"/>
                <a:ea typeface="ＭＳ Ｐゴシック" pitchFamily="34" charset="-128"/>
                <a:cs typeface="Arial" charset="0"/>
              </a:rPr>
              <a:t>$b </a:t>
            </a:r>
            <a:r>
              <a:rPr lang="en-US" sz="1400" dirty="0">
                <a:latin typeface="Arial Unicode MS" pitchFamily="34" charset="-128"/>
                <a:ea typeface="ＭＳ Ｐゴシック" pitchFamily="34" charset="-128"/>
                <a:cs typeface="Arial" charset="0"/>
              </a:rPr>
              <a:t>digital.</a:t>
            </a:r>
          </a:p>
          <a:p>
            <a:pPr marL="0" indent="0" algn="l" rtl="0">
              <a:buNone/>
            </a:pPr>
            <a:endParaRPr lang="en-US" sz="1400" dirty="0">
              <a:latin typeface="Arial Unicode MS" pitchFamily="34" charset="-128"/>
              <a:ea typeface="ＭＳ Ｐゴシック" pitchFamily="34" charset="-128"/>
              <a:cs typeface="Arial" charset="0"/>
            </a:endParaRPr>
          </a:p>
          <a:p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91064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סוג תוכן, סוג מדיה, סוג אריזה</a:t>
            </a:r>
            <a:br>
              <a:rPr lang="he-IL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Content type, media type, carrier type</a:t>
            </a:r>
            <a:endParaRPr lang="he-IL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e-IL" sz="2400" dirty="0"/>
              <a:t>שדות </a:t>
            </a:r>
            <a:r>
              <a:rPr lang="en-US" sz="2400" b="1" dirty="0">
                <a:solidFill>
                  <a:schemeClr val="tx2"/>
                </a:solidFill>
              </a:rPr>
              <a:t>33X</a:t>
            </a:r>
            <a:r>
              <a:rPr lang="he-IL" sz="2400" dirty="0"/>
              <a:t> מחליפים את </a:t>
            </a:r>
            <a:r>
              <a:rPr lang="en-US" sz="2400" dirty="0" smtClean="0"/>
              <a:t>GMD</a:t>
            </a:r>
          </a:p>
          <a:p>
            <a:pPr marL="0" indent="0">
              <a:buNone/>
            </a:pPr>
            <a:endParaRPr lang="he-IL" dirty="0" smtClean="0"/>
          </a:p>
          <a:p>
            <a:pPr lvl="1"/>
            <a:r>
              <a:rPr lang="he-IL" sz="2000" b="1" dirty="0" smtClean="0">
                <a:solidFill>
                  <a:schemeClr val="tx2"/>
                </a:solidFill>
              </a:rPr>
              <a:t>336</a:t>
            </a:r>
            <a:r>
              <a:rPr lang="he-IL" sz="2000" dirty="0" smtClean="0"/>
              <a:t> (</a:t>
            </a:r>
            <a:r>
              <a:rPr lang="en-US" sz="2000" dirty="0" smtClean="0"/>
              <a:t>Content type</a:t>
            </a:r>
            <a:r>
              <a:rPr lang="he-IL" sz="2000" dirty="0" smtClean="0"/>
              <a:t> סוג תוכן): טקסט, </a:t>
            </a:r>
            <a:r>
              <a:rPr lang="he-IL" sz="2000" dirty="0" err="1" smtClean="0"/>
              <a:t>תוי</a:t>
            </a:r>
            <a:r>
              <a:rPr lang="he-IL" sz="2000" dirty="0" smtClean="0"/>
              <a:t> מוסיקה, מפות</a:t>
            </a:r>
          </a:p>
          <a:p>
            <a:pPr lvl="1"/>
            <a:r>
              <a:rPr lang="he-IL" sz="2000" b="1" dirty="0" smtClean="0">
                <a:solidFill>
                  <a:schemeClr val="tx2"/>
                </a:solidFill>
              </a:rPr>
              <a:t>337</a:t>
            </a:r>
            <a:r>
              <a:rPr lang="he-IL" sz="2000" dirty="0" smtClean="0"/>
              <a:t> (</a:t>
            </a:r>
            <a:r>
              <a:rPr lang="en-US" sz="2000" dirty="0" smtClean="0"/>
              <a:t>Media type</a:t>
            </a:r>
            <a:r>
              <a:rPr lang="he-IL" sz="2000" dirty="0" smtClean="0"/>
              <a:t> סוג מדיה): מחשב, וידיאו</a:t>
            </a:r>
          </a:p>
          <a:p>
            <a:pPr lvl="1"/>
            <a:r>
              <a:rPr lang="he-IL" sz="2000" b="1" dirty="0" smtClean="0">
                <a:solidFill>
                  <a:schemeClr val="tx2"/>
                </a:solidFill>
              </a:rPr>
              <a:t>338</a:t>
            </a:r>
            <a:r>
              <a:rPr lang="he-IL" sz="2000" dirty="0" smtClean="0"/>
              <a:t> (</a:t>
            </a:r>
            <a:r>
              <a:rPr lang="en-US" sz="2000" dirty="0" smtClean="0"/>
              <a:t>Carrier type </a:t>
            </a:r>
            <a:r>
              <a:rPr lang="he-IL" sz="2000" dirty="0" smtClean="0"/>
              <a:t> סוג אריזה) כרך, משאב מקוון, אודיו דיסק</a:t>
            </a:r>
          </a:p>
          <a:p>
            <a:pPr lvl="1"/>
            <a:endParaRPr lang="he-IL" sz="2000" dirty="0" smtClean="0"/>
          </a:p>
          <a:p>
            <a:pPr lvl="1"/>
            <a:endParaRPr lang="he-IL" sz="2000" dirty="0"/>
          </a:p>
          <a:p>
            <a:pPr lvl="1"/>
            <a:endParaRPr lang="he-IL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e-IL" sz="2000" dirty="0" smtClean="0"/>
              <a:t>שדות חובה בכל רשומת </a:t>
            </a:r>
            <a:r>
              <a:rPr lang="he-IL" sz="2000" dirty="0" err="1" smtClean="0"/>
              <a:t>קיטלוג</a:t>
            </a:r>
            <a:r>
              <a:rPr lang="he-IL" sz="2000" dirty="0" smtClean="0"/>
              <a:t> (גם לספרים מודפסים)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chemeClr val="tx2"/>
                </a:solidFill>
              </a:rPr>
              <a:t>המידע יירשם באנגלית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e-IL" sz="2000" dirty="0" smtClean="0"/>
              <a:t>ניתן </a:t>
            </a:r>
            <a:r>
              <a:rPr lang="he-IL" sz="2000" dirty="0"/>
              <a:t>לחזור על כל אחד </a:t>
            </a:r>
            <a:r>
              <a:rPr lang="he-IL" sz="2000" dirty="0" smtClean="0"/>
              <a:t>מהשדות ותתי השדות מספר פעמים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e-IL" sz="2000" dirty="0" smtClean="0"/>
              <a:t>מיועד ליצור איקונים ולשימוש המחשב (לא לקריאה ע"י בני אדם)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00748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696200" cy="1052736"/>
          </a:xfrm>
        </p:spPr>
        <p:txBody>
          <a:bodyPr>
            <a:normAutofit/>
          </a:bodyPr>
          <a:lstStyle/>
          <a:p>
            <a:r>
              <a:rPr lang="he-IL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סוג תוכן, סוג מדיה, סוג אריזה</a:t>
            </a:r>
            <a:br>
              <a:rPr lang="he-IL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Content type, media type, carrier type</a:t>
            </a:r>
            <a:endParaRPr lang="he-IL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4744"/>
            <a:ext cx="7696200" cy="5001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336/337/338    </a:t>
            </a:r>
            <a:r>
              <a:rPr lang="en-US" sz="1400" dirty="0" smtClean="0"/>
              <a:t>     </a:t>
            </a:r>
            <a:endParaRPr lang="he-IL" sz="1400" dirty="0" smtClean="0"/>
          </a:p>
          <a:p>
            <a:pPr lvl="1"/>
            <a:r>
              <a:rPr lang="en-US" sz="1400" b="1" dirty="0">
                <a:solidFill>
                  <a:schemeClr val="tx2"/>
                </a:solidFill>
              </a:rPr>
              <a:t>$</a:t>
            </a:r>
            <a:r>
              <a:rPr lang="en-US" sz="1400" b="1" dirty="0" smtClean="0">
                <a:solidFill>
                  <a:schemeClr val="tx2"/>
                </a:solidFill>
              </a:rPr>
              <a:t>a</a:t>
            </a:r>
            <a:r>
              <a:rPr lang="he-IL" sz="1400" dirty="0" smtClean="0"/>
              <a:t> מונח</a:t>
            </a:r>
          </a:p>
          <a:p>
            <a:pPr lvl="1"/>
            <a:r>
              <a:rPr lang="en-US" sz="1400" b="1" dirty="0" smtClean="0">
                <a:solidFill>
                  <a:schemeClr val="tx2"/>
                </a:solidFill>
              </a:rPr>
              <a:t>$b</a:t>
            </a:r>
            <a:r>
              <a:rPr lang="he-IL" sz="1400" dirty="0" smtClean="0"/>
              <a:t> קוד</a:t>
            </a:r>
          </a:p>
          <a:p>
            <a:pPr lvl="1"/>
            <a:r>
              <a:rPr lang="en-US" sz="1400" b="1" dirty="0" smtClean="0">
                <a:solidFill>
                  <a:schemeClr val="tx2"/>
                </a:solidFill>
              </a:rPr>
              <a:t>$2</a:t>
            </a:r>
            <a:r>
              <a:rPr lang="he-IL" sz="1400" b="1" dirty="0" smtClean="0">
                <a:solidFill>
                  <a:schemeClr val="tx2"/>
                </a:solidFill>
              </a:rPr>
              <a:t> </a:t>
            </a:r>
            <a:r>
              <a:rPr lang="he-IL" sz="1400" dirty="0" smtClean="0"/>
              <a:t>מקור</a:t>
            </a:r>
          </a:p>
          <a:p>
            <a:pPr lvl="1"/>
            <a:endParaRPr lang="he-IL" sz="1400" dirty="0"/>
          </a:p>
          <a:p>
            <a:pPr lvl="1"/>
            <a:r>
              <a:rPr lang="he-IL" sz="1400" b="1" dirty="0" smtClean="0">
                <a:solidFill>
                  <a:schemeClr val="tx2"/>
                </a:solidFill>
              </a:rPr>
              <a:t>336</a:t>
            </a:r>
            <a:r>
              <a:rPr lang="he-IL" sz="1400" dirty="0" smtClean="0"/>
              <a:t> (</a:t>
            </a:r>
            <a:r>
              <a:rPr lang="en-US" sz="1400" dirty="0" smtClean="0"/>
              <a:t>Content type</a:t>
            </a:r>
            <a:r>
              <a:rPr lang="he-IL" sz="1400" dirty="0" smtClean="0"/>
              <a:t> סוג תוכן)</a:t>
            </a:r>
          </a:p>
          <a:p>
            <a:pPr marL="857250" lvl="2" indent="0">
              <a:buNone/>
            </a:pPr>
            <a:r>
              <a:rPr lang="he-IL" sz="1400" dirty="0" smtClean="0"/>
              <a:t>רשימת </a:t>
            </a:r>
            <a:r>
              <a:rPr lang="he-IL" sz="1400" dirty="0"/>
              <a:t>מונחים וקודים</a:t>
            </a:r>
          </a:p>
          <a:p>
            <a:pPr marL="857250" lvl="2" indent="0">
              <a:buNone/>
            </a:pPr>
            <a:r>
              <a:rPr lang="en-US" sz="1400" dirty="0">
                <a:hlinkClick r:id="rId2"/>
              </a:rPr>
              <a:t>http://www.loc.gov/standards/valuelist/rdacontent.html</a:t>
            </a:r>
            <a:endParaRPr lang="he-IL" sz="1400" dirty="0"/>
          </a:p>
          <a:p>
            <a:pPr marL="857250" lvl="2" indent="0">
              <a:buNone/>
            </a:pPr>
            <a:r>
              <a:rPr lang="en-US" sz="1400" b="1" dirty="0" smtClean="0">
                <a:solidFill>
                  <a:schemeClr val="tx2"/>
                </a:solidFill>
              </a:rPr>
              <a:t>$2</a:t>
            </a:r>
            <a:r>
              <a:rPr lang="he-IL" sz="1400" dirty="0" smtClean="0"/>
              <a:t> מקור: </a:t>
            </a:r>
            <a:r>
              <a:rPr lang="en-US" sz="1400" b="1" dirty="0" err="1" smtClean="0"/>
              <a:t>rdacontent</a:t>
            </a:r>
            <a:endParaRPr lang="he-IL" sz="1400" b="1" dirty="0" smtClean="0"/>
          </a:p>
          <a:p>
            <a:pPr marL="857250" lvl="2" indent="0">
              <a:buNone/>
            </a:pPr>
            <a:endParaRPr lang="he-IL" sz="1400" b="1" dirty="0" smtClean="0"/>
          </a:p>
          <a:p>
            <a:pPr lvl="1"/>
            <a:r>
              <a:rPr lang="he-IL" sz="1400" b="1" dirty="0" smtClean="0">
                <a:solidFill>
                  <a:schemeClr val="tx2"/>
                </a:solidFill>
              </a:rPr>
              <a:t>337</a:t>
            </a:r>
            <a:r>
              <a:rPr lang="he-IL" sz="1400" dirty="0" smtClean="0"/>
              <a:t> (</a:t>
            </a:r>
            <a:r>
              <a:rPr lang="en-US" sz="1400" dirty="0" smtClean="0"/>
              <a:t>Media type</a:t>
            </a:r>
            <a:r>
              <a:rPr lang="he-IL" sz="1400" dirty="0" smtClean="0"/>
              <a:t> סוג מדיה</a:t>
            </a:r>
          </a:p>
          <a:p>
            <a:pPr marL="857250" lvl="2" indent="0">
              <a:buNone/>
            </a:pPr>
            <a:r>
              <a:rPr lang="he-IL" sz="1400" dirty="0"/>
              <a:t>רשימת מונחים וקודים </a:t>
            </a:r>
          </a:p>
          <a:p>
            <a:pPr marL="857250" lvl="2" indent="0">
              <a:buNone/>
            </a:pPr>
            <a:r>
              <a:rPr lang="en-US" sz="1400" dirty="0">
                <a:hlinkClick r:id="rId3"/>
              </a:rPr>
              <a:t>http://www.loc.gov/standards/valuelist/rdamedia.html</a:t>
            </a:r>
            <a:endParaRPr lang="he-IL" sz="1400" dirty="0"/>
          </a:p>
          <a:p>
            <a:pPr marL="857250" lvl="2" indent="0">
              <a:buNone/>
            </a:pPr>
            <a:r>
              <a:rPr lang="en-US" sz="1400" b="1" dirty="0" smtClean="0">
                <a:solidFill>
                  <a:schemeClr val="tx2"/>
                </a:solidFill>
              </a:rPr>
              <a:t>$</a:t>
            </a:r>
            <a:r>
              <a:rPr lang="en-US" sz="1400" b="1" dirty="0">
                <a:solidFill>
                  <a:schemeClr val="tx2"/>
                </a:solidFill>
              </a:rPr>
              <a:t>2</a:t>
            </a:r>
            <a:r>
              <a:rPr lang="he-IL" sz="1400" dirty="0"/>
              <a:t> מקור: </a:t>
            </a:r>
            <a:r>
              <a:rPr lang="en-US" sz="1400" b="1" dirty="0" err="1"/>
              <a:t>rdamedia</a:t>
            </a:r>
            <a:endParaRPr lang="he-IL" sz="1400" b="1" dirty="0" smtClean="0"/>
          </a:p>
          <a:p>
            <a:pPr lvl="1"/>
            <a:endParaRPr lang="he-IL" sz="1400" dirty="0" smtClean="0"/>
          </a:p>
          <a:p>
            <a:pPr lvl="1"/>
            <a:r>
              <a:rPr lang="he-IL" sz="1400" b="1" dirty="0" smtClean="0">
                <a:solidFill>
                  <a:schemeClr val="tx2"/>
                </a:solidFill>
              </a:rPr>
              <a:t>338</a:t>
            </a:r>
            <a:r>
              <a:rPr lang="he-IL" sz="1400" dirty="0" smtClean="0"/>
              <a:t> (</a:t>
            </a:r>
            <a:r>
              <a:rPr lang="en-US" sz="1400" dirty="0" smtClean="0"/>
              <a:t>Carrier type </a:t>
            </a:r>
            <a:r>
              <a:rPr lang="he-IL" sz="1400" dirty="0" smtClean="0"/>
              <a:t> סוג אריזה)</a:t>
            </a:r>
          </a:p>
          <a:p>
            <a:pPr marL="857250" lvl="2" indent="0">
              <a:buNone/>
            </a:pPr>
            <a:r>
              <a:rPr lang="he-IL" sz="1400" dirty="0" smtClean="0"/>
              <a:t>רשימת מונחים וקודים</a:t>
            </a:r>
          </a:p>
          <a:p>
            <a:pPr marL="857250" lvl="2" indent="0">
              <a:buNone/>
            </a:pPr>
            <a:r>
              <a:rPr lang="en-US" sz="1400" dirty="0" smtClean="0">
                <a:hlinkClick r:id="rId4"/>
              </a:rPr>
              <a:t>http</a:t>
            </a:r>
            <a:r>
              <a:rPr lang="en-US" sz="1400" dirty="0">
                <a:hlinkClick r:id="rId4"/>
              </a:rPr>
              <a:t>://</a:t>
            </a:r>
            <a:r>
              <a:rPr lang="en-US" sz="1400" dirty="0" smtClean="0">
                <a:hlinkClick r:id="rId4"/>
              </a:rPr>
              <a:t>www.loc.gov/standards/valuelist/rdacarrier.html</a:t>
            </a:r>
            <a:endParaRPr lang="he-IL" sz="1400" dirty="0" smtClean="0"/>
          </a:p>
          <a:p>
            <a:pPr marL="857250" lvl="2" indent="0">
              <a:buNone/>
            </a:pPr>
            <a:r>
              <a:rPr lang="en-US" sz="1400" b="1" dirty="0">
                <a:solidFill>
                  <a:schemeClr val="tx2"/>
                </a:solidFill>
              </a:rPr>
              <a:t>$2</a:t>
            </a:r>
            <a:r>
              <a:rPr lang="he-IL" sz="1400" dirty="0"/>
              <a:t> מקור: </a:t>
            </a:r>
            <a:r>
              <a:rPr lang="en-US" sz="1400" b="1" dirty="0" err="1"/>
              <a:t>rdacarrier</a:t>
            </a:r>
            <a:endParaRPr lang="he-IL" sz="1400" dirty="0" smtClean="0"/>
          </a:p>
          <a:p>
            <a:pPr lvl="1"/>
            <a:endParaRPr lang="he-IL" sz="1400" dirty="0" smtClean="0"/>
          </a:p>
          <a:p>
            <a:pPr lvl="1"/>
            <a:endParaRPr lang="he-IL" sz="1400" dirty="0" smtClean="0"/>
          </a:p>
          <a:p>
            <a:pPr lvl="1"/>
            <a:endParaRPr lang="he-IL" sz="1400" dirty="0"/>
          </a:p>
          <a:p>
            <a:pPr lvl="1"/>
            <a:endParaRPr lang="he-IL" sz="1400" dirty="0" smtClean="0"/>
          </a:p>
        </p:txBody>
      </p:sp>
    </p:spTree>
    <p:extLst>
      <p:ext uri="{BB962C8B-B14F-4D97-AF65-F5344CB8AC3E}">
        <p14:creationId xmlns:p14="http://schemas.microsoft.com/office/powerpoint/2010/main" val="28041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696200" cy="1417638"/>
          </a:xfrm>
        </p:spPr>
        <p:txBody>
          <a:bodyPr>
            <a:normAutofit fontScale="90000"/>
          </a:bodyPr>
          <a:lstStyle/>
          <a:p>
            <a:r>
              <a:rPr lang="he-IL" sz="3100" dirty="0" smtClean="0"/>
              <a:t/>
            </a:r>
            <a:br>
              <a:rPr lang="he-IL" sz="3100" dirty="0" smtClean="0"/>
            </a:br>
            <a:r>
              <a:rPr lang="he-IL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סוג תוכן, סוג מדיה, סוג אריזה</a:t>
            </a:r>
            <a:br>
              <a:rPr lang="he-IL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Content type, media type, carrier type</a:t>
            </a:r>
            <a:r>
              <a:rPr lang="en-GB" dirty="0"/>
              <a:t/>
            </a:r>
            <a:br>
              <a:rPr lang="en-GB" dirty="0"/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7696200" cy="4525963"/>
          </a:xfrm>
        </p:spPr>
        <p:txBody>
          <a:bodyPr/>
          <a:lstStyle/>
          <a:p>
            <a:pPr marL="0" indent="0">
              <a:buNone/>
            </a:pP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303280"/>
              </p:ext>
            </p:extLst>
          </p:nvPr>
        </p:nvGraphicFramePr>
        <p:xfrm>
          <a:off x="163388" y="1268760"/>
          <a:ext cx="7989418" cy="5491504"/>
        </p:xfrm>
        <a:graphic>
          <a:graphicData uri="http://schemas.openxmlformats.org/drawingml/2006/table">
            <a:tbl>
              <a:tblPr rtl="1" firstRow="1" bandRow="1">
                <a:tableStyleId>{22838BEF-8BB2-4498-84A7-C5851F593DF1}</a:tableStyleId>
              </a:tblPr>
              <a:tblGrid>
                <a:gridCol w="5891486"/>
                <a:gridCol w="2097932"/>
              </a:tblGrid>
              <a:tr h="936104">
                <a:tc>
                  <a:txBody>
                    <a:bodyPr/>
                    <a:lstStyle/>
                    <a:p>
                      <a:pPr algn="l" rtl="0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336</a:t>
                      </a:r>
                      <a:r>
                        <a:rPr lang="it-IT" b="0" dirty="0" smtClean="0"/>
                        <a:t>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$a</a:t>
                      </a:r>
                      <a:r>
                        <a:rPr lang="it-IT" b="0" dirty="0" smtClean="0"/>
                        <a:t> text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$b</a:t>
                      </a:r>
                      <a:r>
                        <a:rPr lang="it-IT" b="0" dirty="0" smtClean="0"/>
                        <a:t>txt 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$2</a:t>
                      </a:r>
                      <a:r>
                        <a:rPr lang="it-IT" b="0" dirty="0" smtClean="0"/>
                        <a:t> rdacontent</a:t>
                      </a:r>
                      <a:endParaRPr lang="en-US" b="0" dirty="0" smtClean="0"/>
                    </a:p>
                    <a:p>
                      <a:pPr algn="l" rtl="0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337</a:t>
                      </a:r>
                      <a:r>
                        <a:rPr lang="it-IT" b="0" dirty="0" smtClean="0"/>
                        <a:t>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$a</a:t>
                      </a:r>
                      <a:r>
                        <a:rPr lang="it-IT" b="0" dirty="0" smtClean="0"/>
                        <a:t> unmediated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$b</a:t>
                      </a:r>
                      <a:r>
                        <a:rPr lang="it-IT" b="0" dirty="0" smtClean="0"/>
                        <a:t> n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$2</a:t>
                      </a:r>
                      <a:r>
                        <a:rPr lang="it-IT" b="0" dirty="0" smtClean="0"/>
                        <a:t> rdamedia</a:t>
                      </a:r>
                      <a:endParaRPr lang="en-US" b="0" dirty="0" smtClean="0"/>
                    </a:p>
                    <a:p>
                      <a:pPr algn="l" rtl="0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338</a:t>
                      </a:r>
                      <a:r>
                        <a:rPr lang="it-IT" b="0" dirty="0" smtClean="0"/>
                        <a:t>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$a</a:t>
                      </a:r>
                      <a:r>
                        <a:rPr lang="it-IT" b="0" dirty="0" smtClean="0"/>
                        <a:t> volume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$b</a:t>
                      </a:r>
                      <a:r>
                        <a:rPr lang="it-IT" b="0" dirty="0" smtClean="0"/>
                        <a:t> nc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$2</a:t>
                      </a:r>
                      <a:r>
                        <a:rPr lang="it-IT" b="0" dirty="0" smtClean="0"/>
                        <a:t> rdacarrier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0" dirty="0" smtClean="0"/>
                        <a:t>ספר מודפס</a:t>
                      </a:r>
                      <a:endParaRPr lang="en-US" b="0" dirty="0" smtClean="0"/>
                    </a:p>
                    <a:p>
                      <a:pPr rtl="1"/>
                      <a:r>
                        <a:rPr lang="he-IL" b="0" dirty="0" smtClean="0"/>
                        <a:t>כתב-עת</a:t>
                      </a:r>
                      <a:r>
                        <a:rPr lang="he-IL" b="0" baseline="0" dirty="0" smtClean="0"/>
                        <a:t> מודפס</a:t>
                      </a:r>
                      <a:endParaRPr lang="he-IL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808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336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$a</a:t>
                      </a:r>
                      <a:r>
                        <a:rPr lang="en-US" sz="1800" dirty="0" smtClean="0"/>
                        <a:t> text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$b</a:t>
                      </a:r>
                      <a:r>
                        <a:rPr lang="en-US" sz="1800" dirty="0" smtClean="0"/>
                        <a:t> txt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$2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rdacontent</a:t>
                      </a:r>
                      <a:endParaRPr lang="en-US" sz="1800" dirty="0" smtClean="0"/>
                    </a:p>
                    <a:p>
                      <a:pPr algn="l" rtl="0"/>
                      <a:r>
                        <a:rPr lang="en-US" sz="1800" dirty="0" smtClean="0"/>
                        <a:t>337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$a</a:t>
                      </a:r>
                      <a:r>
                        <a:rPr lang="en-US" sz="1800" dirty="0" smtClean="0"/>
                        <a:t> computer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$b</a:t>
                      </a:r>
                      <a:r>
                        <a:rPr lang="en-US" sz="1800" dirty="0" smtClean="0"/>
                        <a:t> c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$2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rdamedia</a:t>
                      </a:r>
                      <a:endParaRPr lang="en-US" sz="1800" dirty="0" smtClean="0"/>
                    </a:p>
                    <a:p>
                      <a:pPr algn="l" rtl="0"/>
                      <a:r>
                        <a:rPr lang="en-US" sz="1800" dirty="0" smtClean="0"/>
                        <a:t>338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$a </a:t>
                      </a:r>
                      <a:r>
                        <a:rPr lang="en-US" sz="1800" dirty="0" smtClean="0"/>
                        <a:t>online resource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$b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cr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$2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rdacarrier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 smtClean="0"/>
                        <a:t>ספר אלקטרוני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smtClean="0"/>
                        <a:t>כתב-עת</a:t>
                      </a:r>
                      <a:r>
                        <a:rPr lang="he-IL" b="0" baseline="0" smtClean="0"/>
                        <a:t> אלקטרוני</a:t>
                      </a:r>
                      <a:endParaRPr lang="he-IL" b="0" dirty="0" smtClean="0"/>
                    </a:p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336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$a</a:t>
                      </a:r>
                      <a:r>
                        <a:rPr lang="en-US" sz="1800" dirty="0" smtClean="0"/>
                        <a:t> two-dimensional moving image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$b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tdi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$2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rdacontent</a:t>
                      </a:r>
                      <a:endParaRPr lang="en-US" sz="1800" dirty="0" smtClean="0"/>
                    </a:p>
                    <a:p>
                      <a:pPr algn="l" rtl="0"/>
                      <a:r>
                        <a:rPr lang="en-US" sz="1800" dirty="0" smtClean="0"/>
                        <a:t>337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$a</a:t>
                      </a:r>
                      <a:r>
                        <a:rPr lang="en-US" sz="1800" dirty="0" smtClean="0"/>
                        <a:t> video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$b</a:t>
                      </a:r>
                      <a:r>
                        <a:rPr lang="en-US" sz="1800" dirty="0" smtClean="0"/>
                        <a:t> v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$2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rdamedia</a:t>
                      </a:r>
                      <a:endParaRPr lang="en-US" sz="1800" dirty="0" smtClean="0"/>
                    </a:p>
                    <a:p>
                      <a:pPr algn="l" rtl="0"/>
                      <a:r>
                        <a:rPr lang="en-US" sz="1800" dirty="0" smtClean="0"/>
                        <a:t>338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$a</a:t>
                      </a:r>
                      <a:r>
                        <a:rPr lang="en-US" sz="1800" dirty="0" smtClean="0"/>
                        <a:t> video disc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$b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vd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$2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rdacarrier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הקלטת וידאו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128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336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$a</a:t>
                      </a:r>
                      <a:r>
                        <a:rPr lang="en-US" sz="1800" dirty="0" smtClean="0"/>
                        <a:t> cartographic image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$b</a:t>
                      </a:r>
                      <a:r>
                        <a:rPr lang="en-US" sz="1800" dirty="0" smtClean="0"/>
                        <a:t> cri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$2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rdacontent</a:t>
                      </a:r>
                      <a:endParaRPr lang="en-US" sz="1800" dirty="0" smtClean="0"/>
                    </a:p>
                    <a:p>
                      <a:pPr algn="l" rtl="0"/>
                      <a:r>
                        <a:rPr lang="en-US" sz="1800" dirty="0" smtClean="0"/>
                        <a:t>337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$a</a:t>
                      </a:r>
                      <a:r>
                        <a:rPr lang="en-US" sz="1800" dirty="0" smtClean="0"/>
                        <a:t> unmediated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$b</a:t>
                      </a:r>
                      <a:r>
                        <a:rPr lang="it-IT" b="0" dirty="0" smtClean="0"/>
                        <a:t> n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$2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rdamedia</a:t>
                      </a:r>
                      <a:endParaRPr lang="en-US" sz="1800" dirty="0" smtClean="0"/>
                    </a:p>
                    <a:p>
                      <a:pPr algn="l" rtl="0"/>
                      <a:r>
                        <a:rPr lang="en-US" sz="1800" dirty="0" smtClean="0"/>
                        <a:t>338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$a</a:t>
                      </a:r>
                      <a:r>
                        <a:rPr lang="en-US" sz="1800" dirty="0" smtClean="0"/>
                        <a:t> sheet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$b</a:t>
                      </a:r>
                      <a:r>
                        <a:rPr lang="it-IT" b="0" dirty="0" smtClean="0"/>
                        <a:t> nb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</a:rPr>
                        <a:t>$2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rdacarrier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מפה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336</a:t>
                      </a:r>
                      <a:r>
                        <a:rPr lang="it-IT" b="0" dirty="0" smtClean="0"/>
                        <a:t>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$a</a:t>
                      </a:r>
                      <a:r>
                        <a:rPr lang="it-IT" b="0" dirty="0" smtClean="0"/>
                        <a:t> text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$b</a:t>
                      </a:r>
                      <a:r>
                        <a:rPr lang="it-IT" b="0" dirty="0" smtClean="0"/>
                        <a:t>txt 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$2</a:t>
                      </a:r>
                      <a:r>
                        <a:rPr lang="it-IT" b="0" dirty="0" smtClean="0"/>
                        <a:t> rdacontent</a:t>
                      </a:r>
                      <a:endParaRPr lang="en-US" b="0" dirty="0" smtClean="0"/>
                    </a:p>
                    <a:p>
                      <a:pPr algn="l" rtl="0"/>
                      <a:r>
                        <a:rPr lang="it-IT" b="1" dirty="0" smtClean="0">
                          <a:solidFill>
                            <a:schemeClr val="accent1"/>
                          </a:solidFill>
                        </a:rPr>
                        <a:t>336</a:t>
                      </a:r>
                      <a:r>
                        <a:rPr lang="it-IT" b="0" dirty="0" smtClean="0"/>
                        <a:t>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$a</a:t>
                      </a:r>
                      <a:r>
                        <a:rPr lang="it-IT" b="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performed music</a:t>
                      </a:r>
                      <a:r>
                        <a:rPr lang="it-IT" b="0" dirty="0" smtClean="0"/>
                        <a:t>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$b</a:t>
                      </a:r>
                      <a:r>
                        <a:rPr lang="it-IT" b="0" dirty="0" smtClean="0"/>
                        <a:t>prm 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$2</a:t>
                      </a:r>
                      <a:r>
                        <a:rPr lang="it-IT" b="0" dirty="0" smtClean="0"/>
                        <a:t> rdacontent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337</a:t>
                      </a:r>
                      <a:r>
                        <a:rPr lang="it-IT" b="0" dirty="0" smtClean="0"/>
                        <a:t>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$a</a:t>
                      </a:r>
                      <a:r>
                        <a:rPr lang="it-IT" b="0" dirty="0" smtClean="0"/>
                        <a:t> unmediated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$b</a:t>
                      </a:r>
                      <a:r>
                        <a:rPr lang="it-IT" b="0" dirty="0" smtClean="0"/>
                        <a:t> n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$2</a:t>
                      </a:r>
                      <a:r>
                        <a:rPr lang="it-IT" b="0" dirty="0" smtClean="0"/>
                        <a:t> rdamedia</a:t>
                      </a:r>
                      <a:endParaRPr lang="en-US" b="0" dirty="0" smtClean="0"/>
                    </a:p>
                    <a:p>
                      <a:pPr algn="l" rtl="0"/>
                      <a:r>
                        <a:rPr lang="it-IT" b="1" dirty="0" smtClean="0">
                          <a:solidFill>
                            <a:schemeClr val="accent1"/>
                          </a:solidFill>
                        </a:rPr>
                        <a:t>337</a:t>
                      </a:r>
                      <a:r>
                        <a:rPr lang="it-IT" b="0" dirty="0" smtClean="0"/>
                        <a:t>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$a</a:t>
                      </a:r>
                      <a:r>
                        <a:rPr lang="it-IT" b="0" dirty="0" smtClean="0"/>
                        <a:t> audio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$b</a:t>
                      </a:r>
                      <a:r>
                        <a:rPr lang="it-IT" b="0" dirty="0" smtClean="0"/>
                        <a:t> s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$2</a:t>
                      </a:r>
                      <a:r>
                        <a:rPr lang="it-IT" b="0" dirty="0" smtClean="0"/>
                        <a:t> rdamedia</a:t>
                      </a:r>
                      <a:endParaRPr lang="en-US" b="0" dirty="0" smtClean="0"/>
                    </a:p>
                    <a:p>
                      <a:pPr algn="l" rtl="0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338</a:t>
                      </a:r>
                      <a:r>
                        <a:rPr lang="it-IT" b="0" dirty="0" smtClean="0"/>
                        <a:t>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$a</a:t>
                      </a:r>
                      <a:r>
                        <a:rPr lang="it-IT" b="0" dirty="0" smtClean="0"/>
                        <a:t> volume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$b</a:t>
                      </a:r>
                      <a:r>
                        <a:rPr lang="it-IT" b="0" dirty="0" smtClean="0"/>
                        <a:t> nc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$2</a:t>
                      </a:r>
                      <a:r>
                        <a:rPr lang="it-IT" b="0" dirty="0" smtClean="0"/>
                        <a:t> rdacarrier</a:t>
                      </a:r>
                      <a:endParaRPr lang="he-IL" dirty="0" smtClean="0"/>
                    </a:p>
                    <a:p>
                      <a:pPr algn="l" rtl="0"/>
                      <a:r>
                        <a:rPr lang="it-IT" b="1" dirty="0" smtClean="0">
                          <a:solidFill>
                            <a:schemeClr val="accent1"/>
                          </a:solidFill>
                        </a:rPr>
                        <a:t>338</a:t>
                      </a:r>
                      <a:r>
                        <a:rPr lang="it-IT" b="0" dirty="0" smtClean="0"/>
                        <a:t>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$a</a:t>
                      </a:r>
                      <a:r>
                        <a:rPr lang="it-IT" b="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audio disc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$b</a:t>
                      </a:r>
                      <a:r>
                        <a:rPr lang="it-IT" b="0" dirty="0" smtClean="0"/>
                        <a:t> </a:t>
                      </a:r>
                      <a:r>
                        <a:rPr lang="en-US" b="0" dirty="0" err="1" smtClean="0"/>
                        <a:t>sd</a:t>
                      </a:r>
                      <a:r>
                        <a:rPr lang="it-IT" b="0" dirty="0" smtClean="0"/>
                        <a:t> </a:t>
                      </a:r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$2</a:t>
                      </a:r>
                      <a:r>
                        <a:rPr lang="it-IT" b="0" dirty="0" smtClean="0"/>
                        <a:t> rdacarrier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קיט</a:t>
                      </a:r>
                      <a:endParaRPr lang="en-US" dirty="0" smtClean="0"/>
                    </a:p>
                    <a:p>
                      <a:pPr rtl="1"/>
                      <a:r>
                        <a:rPr lang="he-IL" dirty="0" smtClean="0"/>
                        <a:t>ספר</a:t>
                      </a:r>
                      <a:r>
                        <a:rPr lang="he-IL" baseline="0" dirty="0" smtClean="0"/>
                        <a:t> + הקלטת שמע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89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696200" cy="922114"/>
          </a:xfrm>
        </p:spPr>
        <p:txBody>
          <a:bodyPr>
            <a:normAutofit fontScale="90000"/>
          </a:bodyPr>
          <a:lstStyle/>
          <a:p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מאפייני </a:t>
            </a:r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קובץ 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דיגיטלי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RDA 3.19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he-IL" b="1" dirty="0" smtClean="0">
                <a:solidFill>
                  <a:schemeClr val="tx2"/>
                </a:solidFill>
              </a:rPr>
              <a:t>347</a:t>
            </a:r>
            <a:r>
              <a:rPr lang="he-IL" dirty="0" smtClean="0"/>
              <a:t> </a:t>
            </a:r>
          </a:p>
          <a:p>
            <a:pPr marL="0" lvl="0" indent="0">
              <a:buNone/>
            </a:pPr>
            <a:r>
              <a:rPr lang="he-IL" dirty="0" smtClean="0"/>
              <a:t>מומלץ להשתמש לפחות ב-  </a:t>
            </a:r>
            <a:r>
              <a:rPr lang="en-US" dirty="0" smtClean="0"/>
              <a:t>$a</a:t>
            </a:r>
            <a:r>
              <a:rPr lang="he-IL" dirty="0" smtClean="0"/>
              <a:t>,</a:t>
            </a:r>
            <a:r>
              <a:rPr lang="en-US" dirty="0" smtClean="0"/>
              <a:t>$b </a:t>
            </a:r>
            <a:r>
              <a:rPr lang="he-IL" dirty="0" smtClean="0"/>
              <a:t>, </a:t>
            </a:r>
            <a:r>
              <a:rPr lang="en-US" dirty="0" smtClean="0"/>
              <a:t>$2</a:t>
            </a:r>
            <a:endParaRPr lang="he-IL" dirty="0" smtClean="0"/>
          </a:p>
          <a:p>
            <a:pPr marL="0" lvl="0" indent="0">
              <a:buNone/>
            </a:pPr>
            <a:r>
              <a:rPr lang="he-IL" dirty="0" smtClean="0"/>
              <a:t>לפי המונחים הרשמיים באנגלית בתוך </a:t>
            </a:r>
            <a:r>
              <a:rPr lang="en-US" dirty="0" smtClean="0"/>
              <a:t>RDA</a:t>
            </a:r>
            <a:endParaRPr lang="he-IL" dirty="0" smtClean="0"/>
          </a:p>
          <a:p>
            <a:pPr marL="0" lvl="0" indent="0" algn="l">
              <a:buNone/>
            </a:pPr>
            <a:endParaRPr lang="he-IL" dirty="0" smtClean="0"/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2"/>
                </a:solidFill>
              </a:rPr>
              <a:t>$a</a:t>
            </a:r>
            <a:r>
              <a:rPr lang="he-IL" dirty="0" smtClean="0"/>
              <a:t> </a:t>
            </a:r>
            <a:r>
              <a:rPr lang="en-US" dirty="0" smtClean="0"/>
              <a:t>File Type </a:t>
            </a:r>
            <a:r>
              <a:rPr lang="pt-BR" dirty="0"/>
              <a:t>(R)</a:t>
            </a:r>
            <a:endParaRPr lang="he-IL" dirty="0" smtClean="0"/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2"/>
                </a:solidFill>
              </a:rPr>
              <a:t>$b</a:t>
            </a:r>
            <a:r>
              <a:rPr lang="he-IL" dirty="0" smtClean="0"/>
              <a:t> </a:t>
            </a:r>
            <a:r>
              <a:rPr lang="en-US" dirty="0" smtClean="0"/>
              <a:t>Encoding Format </a:t>
            </a:r>
            <a:r>
              <a:rPr lang="pt-BR" dirty="0"/>
              <a:t>(R)</a:t>
            </a:r>
            <a:endParaRPr lang="en-US" dirty="0" smtClean="0"/>
          </a:p>
          <a:p>
            <a:pPr algn="l" rtl="0"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2"/>
                </a:solidFill>
              </a:rPr>
              <a:t>$c</a:t>
            </a:r>
            <a:r>
              <a:rPr lang="pt-BR" dirty="0"/>
              <a:t> </a:t>
            </a:r>
            <a:r>
              <a:rPr lang="pt-BR" dirty="0" smtClean="0"/>
              <a:t>File size (R)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pt-BR" b="1" dirty="0" smtClean="0">
                <a:solidFill>
                  <a:schemeClr val="tx2"/>
                </a:solidFill>
              </a:rPr>
              <a:t>$d</a:t>
            </a:r>
            <a:r>
              <a:rPr lang="pt-BR" dirty="0" smtClean="0"/>
              <a:t> Resolution (R) 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pt-BR" b="1" dirty="0" smtClean="0">
                <a:solidFill>
                  <a:schemeClr val="tx2"/>
                </a:solidFill>
              </a:rPr>
              <a:t>$</a:t>
            </a:r>
            <a:r>
              <a:rPr lang="pt-BR" b="1" dirty="0">
                <a:solidFill>
                  <a:schemeClr val="tx2"/>
                </a:solidFill>
              </a:rPr>
              <a:t>e </a:t>
            </a:r>
            <a:r>
              <a:rPr lang="pt-BR" dirty="0" smtClean="0"/>
              <a:t>Regional </a:t>
            </a:r>
            <a:r>
              <a:rPr lang="pt-BR" dirty="0"/>
              <a:t>encoding (R) </a:t>
            </a:r>
            <a:endParaRPr lang="pt-BR" dirty="0" smtClean="0"/>
          </a:p>
          <a:p>
            <a:pPr algn="l" rtl="0">
              <a:buFont typeface="Wingdings" panose="05000000000000000000" pitchFamily="2" charset="2"/>
              <a:buChar char="§"/>
            </a:pPr>
            <a:r>
              <a:rPr lang="pt-BR" b="1" dirty="0" smtClean="0">
                <a:solidFill>
                  <a:schemeClr val="tx2"/>
                </a:solidFill>
              </a:rPr>
              <a:t>$</a:t>
            </a:r>
            <a:r>
              <a:rPr lang="pt-BR" b="1" dirty="0">
                <a:solidFill>
                  <a:schemeClr val="tx2"/>
                </a:solidFill>
              </a:rPr>
              <a:t>f </a:t>
            </a:r>
            <a:r>
              <a:rPr lang="pt-BR" dirty="0" smtClean="0"/>
              <a:t>Transmission </a:t>
            </a:r>
            <a:r>
              <a:rPr lang="pt-BR" dirty="0"/>
              <a:t>speed (R)</a:t>
            </a:r>
            <a:endParaRPr lang="he-IL" dirty="0" smtClean="0"/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2"/>
                </a:solidFill>
              </a:rPr>
              <a:t>$2</a:t>
            </a:r>
            <a:r>
              <a:rPr lang="he-IL" dirty="0" smtClean="0"/>
              <a:t> </a:t>
            </a:r>
            <a:r>
              <a:rPr lang="en-US" dirty="0" smtClean="0"/>
              <a:t>Source</a:t>
            </a:r>
          </a:p>
          <a:p>
            <a:pPr algn="l" rtl="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 algn="l">
              <a:buNone/>
            </a:pPr>
            <a:r>
              <a:rPr lang="en-US" dirty="0"/>
              <a:t>		347 </a:t>
            </a:r>
            <a:r>
              <a:rPr lang="en-US" b="1" dirty="0">
                <a:solidFill>
                  <a:schemeClr val="tx2"/>
                </a:solidFill>
              </a:rPr>
              <a:t>$a</a:t>
            </a:r>
            <a:r>
              <a:rPr lang="en-US" dirty="0"/>
              <a:t> text file </a:t>
            </a:r>
            <a:r>
              <a:rPr lang="en-US" b="1" dirty="0">
                <a:solidFill>
                  <a:schemeClr val="tx2"/>
                </a:solidFill>
              </a:rPr>
              <a:t>$b</a:t>
            </a:r>
            <a:r>
              <a:rPr lang="en-US" dirty="0"/>
              <a:t> PDF </a:t>
            </a:r>
            <a:r>
              <a:rPr lang="en-US" b="1" dirty="0">
                <a:solidFill>
                  <a:schemeClr val="tx2"/>
                </a:solidFill>
              </a:rPr>
              <a:t>$2</a:t>
            </a:r>
            <a:r>
              <a:rPr lang="en-US" dirty="0"/>
              <a:t> </a:t>
            </a:r>
            <a:r>
              <a:rPr lang="en-US" dirty="0" err="1"/>
              <a:t>rda</a:t>
            </a: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347 </a:t>
            </a:r>
            <a:r>
              <a:rPr lang="en-US" b="1" dirty="0">
                <a:solidFill>
                  <a:schemeClr val="tx2"/>
                </a:solidFill>
              </a:rPr>
              <a:t>$a</a:t>
            </a:r>
            <a:r>
              <a:rPr lang="en-US" dirty="0"/>
              <a:t> audio file </a:t>
            </a:r>
            <a:r>
              <a:rPr lang="en-US" b="1" dirty="0">
                <a:solidFill>
                  <a:schemeClr val="tx2"/>
                </a:solidFill>
              </a:rPr>
              <a:t>$b</a:t>
            </a:r>
            <a:r>
              <a:rPr lang="en-US" dirty="0"/>
              <a:t> CD audio </a:t>
            </a:r>
            <a:r>
              <a:rPr lang="en-US" b="1" dirty="0">
                <a:solidFill>
                  <a:schemeClr val="tx2"/>
                </a:solidFill>
              </a:rPr>
              <a:t>$2</a:t>
            </a:r>
            <a:r>
              <a:rPr lang="en-US" dirty="0"/>
              <a:t> </a:t>
            </a:r>
            <a:r>
              <a:rPr lang="en-US" dirty="0" err="1"/>
              <a:t>rda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he-IL" dirty="0" smtClean="0"/>
              <a:t>רשימת המונחים נמצאת בסעיף 3.19 ב-</a:t>
            </a:r>
            <a:r>
              <a:rPr lang="en-US" dirty="0" smtClean="0"/>
              <a:t>RDA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6672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נקודות גישה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400" b="1" dirty="0" smtClean="0"/>
              <a:t>חובה</a:t>
            </a:r>
            <a:r>
              <a:rPr lang="he-IL" sz="2400" dirty="0" smtClean="0"/>
              <a:t> לתת נקודת גישה לראשון מכל תפקיד</a:t>
            </a:r>
          </a:p>
          <a:p>
            <a:pPr lvl="1"/>
            <a:r>
              <a:rPr lang="he-IL" dirty="0" smtClean="0"/>
              <a:t> </a:t>
            </a:r>
            <a:r>
              <a:rPr lang="he-IL" sz="2000" b="1" dirty="0" smtClean="0">
                <a:solidFill>
                  <a:schemeClr val="tx2"/>
                </a:solidFill>
              </a:rPr>
              <a:t>מותר</a:t>
            </a:r>
            <a:r>
              <a:rPr lang="he-IL" sz="2000" dirty="0" smtClean="0"/>
              <a:t> לתת מספר בלתי מוגבל של נקודות גישה</a:t>
            </a:r>
          </a:p>
          <a:p>
            <a:pPr lvl="1"/>
            <a:r>
              <a:rPr lang="he-IL" sz="2000" dirty="0" smtClean="0"/>
              <a:t> </a:t>
            </a:r>
            <a:r>
              <a:rPr lang="he-IL" sz="2000" b="1" dirty="0" smtClean="0">
                <a:solidFill>
                  <a:schemeClr val="tx2"/>
                </a:solidFill>
              </a:rPr>
              <a:t>מומלץ</a:t>
            </a:r>
            <a:r>
              <a:rPr lang="he-IL" sz="2000" dirty="0" smtClean="0"/>
              <a:t> לתת לפחות לשלושת הראשונים בכל תפקיד</a:t>
            </a:r>
          </a:p>
          <a:p>
            <a:pPr lvl="1">
              <a:buNone/>
            </a:pP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יותר מ-3 מחברים</a:t>
            </a:r>
            <a:endParaRPr lang="he-I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he-IL" sz="2000" dirty="0" smtClean="0"/>
              <a:t>פרסום שנכתב ע"י יותר מ-3 מחברים יקוטלג לפי המחבר הראשון	 (לא </a:t>
            </a:r>
            <a:r>
              <a:rPr lang="he-IL" sz="2000" dirty="0" err="1" smtClean="0"/>
              <a:t>מוזח</a:t>
            </a:r>
            <a:r>
              <a:rPr lang="he-IL" sz="2000" dirty="0" smtClean="0"/>
              <a:t>)</a:t>
            </a:r>
          </a:p>
          <a:p>
            <a:pPr marL="0" indent="0" algn="r" fontAlgn="t">
              <a:buNone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0" indent="0" algn="l" rtl="0" fontAlgn="t"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1001</a:t>
            </a:r>
            <a:r>
              <a:rPr lang="he-IL" sz="2000" b="1" dirty="0" smtClean="0">
                <a:solidFill>
                  <a:schemeClr val="tx2"/>
                </a:solidFill>
              </a:rPr>
              <a:t>$a </a:t>
            </a:r>
            <a:r>
              <a:rPr lang="he-IL" sz="2000" dirty="0" err="1" smtClean="0"/>
              <a:t>Kroening</a:t>
            </a:r>
            <a:r>
              <a:rPr lang="he-IL" sz="2000" dirty="0" smtClean="0"/>
              <a:t>, </a:t>
            </a:r>
            <a:r>
              <a:rPr lang="he-IL" sz="2000" dirty="0" err="1" smtClean="0"/>
              <a:t>Karolin</a:t>
            </a:r>
            <a:r>
              <a:rPr lang="he-IL" sz="2000" dirty="0" smtClean="0"/>
              <a:t> K., $d 1974-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chemeClr val="tx2"/>
                </a:solidFill>
              </a:rPr>
              <a:t>$e</a:t>
            </a:r>
            <a:r>
              <a:rPr lang="en-US" sz="2000" dirty="0" smtClean="0"/>
              <a:t> author</a:t>
            </a:r>
          </a:p>
          <a:p>
            <a:pPr marL="0" indent="0" algn="r" fontAlgn="t">
              <a:buNone/>
            </a:pPr>
            <a:endParaRPr lang="he-IL" sz="2000" dirty="0" smtClean="0"/>
          </a:p>
          <a:p>
            <a:pPr fontAlgn="t"/>
            <a:r>
              <a:rPr lang="he-IL" sz="2000" dirty="0" smtClean="0"/>
              <a:t>בהערת אחריות יש לרשום את כל המחברים  (לפי שיקול דעת)</a:t>
            </a:r>
          </a:p>
          <a:p>
            <a:pPr marL="0" indent="0" algn="l" rtl="0" fontAlgn="t"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24510$a</a:t>
            </a:r>
            <a:r>
              <a:rPr lang="en-US" sz="2000" dirty="0" smtClean="0"/>
              <a:t> </a:t>
            </a:r>
            <a:r>
              <a:rPr lang="en-US" sz="2000" dirty="0"/>
              <a:t>Analysis of Chemical Warfare Degradation Products / </a:t>
            </a:r>
            <a:r>
              <a:rPr lang="en-US" sz="2000" b="1" dirty="0" smtClean="0">
                <a:solidFill>
                  <a:schemeClr val="tx2"/>
                </a:solidFill>
              </a:rPr>
              <a:t>$c</a:t>
            </a:r>
            <a:r>
              <a:rPr lang="en-US" sz="2000" dirty="0" smtClean="0"/>
              <a:t> </a:t>
            </a:r>
            <a:r>
              <a:rPr lang="en-US" sz="2000" dirty="0"/>
              <a:t>Karolin K. </a:t>
            </a:r>
            <a:r>
              <a:rPr lang="en-US" sz="2000" dirty="0" err="1"/>
              <a:t>Kroening</a:t>
            </a:r>
            <a:r>
              <a:rPr lang="en-US" sz="2000" dirty="0"/>
              <a:t>, Renee N. Easter, Douglas D. Richardson, Stuart A. </a:t>
            </a:r>
            <a:r>
              <a:rPr lang="en-US" sz="2000" dirty="0" err="1"/>
              <a:t>Willison</a:t>
            </a:r>
            <a:r>
              <a:rPr lang="en-US" sz="2000" dirty="0"/>
              <a:t>, Joseph A. Caruso.</a:t>
            </a:r>
            <a:endParaRPr lang="he-IL" sz="2000" dirty="0"/>
          </a:p>
          <a:p>
            <a:r>
              <a:rPr lang="he-IL" sz="2000" dirty="0" smtClean="0"/>
              <a:t>יש לתת נקודות גישה למחברים </a:t>
            </a:r>
            <a:r>
              <a:rPr lang="he-IL" sz="2000" dirty="0"/>
              <a:t>הנוספים </a:t>
            </a:r>
            <a:r>
              <a:rPr lang="he-IL" sz="2000" dirty="0" smtClean="0"/>
              <a:t>(לפי </a:t>
            </a:r>
            <a:r>
              <a:rPr lang="he-IL" sz="2000" dirty="0"/>
              <a:t>שיקול דעת)</a:t>
            </a:r>
          </a:p>
          <a:p>
            <a:endParaRPr lang="he-IL" sz="2000" dirty="0" smtClean="0"/>
          </a:p>
          <a:p>
            <a:pPr marL="0" indent="0" algn="l">
              <a:buNone/>
            </a:pPr>
            <a:r>
              <a:rPr lang="en-US" sz="2000" dirty="0" smtClean="0"/>
              <a:t>700 1 </a:t>
            </a:r>
            <a:r>
              <a:rPr lang="en-US" sz="2000" b="1" dirty="0" smtClean="0">
                <a:solidFill>
                  <a:schemeClr val="tx2"/>
                </a:solidFill>
              </a:rPr>
              <a:t>$</a:t>
            </a:r>
            <a:r>
              <a:rPr lang="en-US" sz="2000" b="1" dirty="0" err="1" smtClean="0">
                <a:solidFill>
                  <a:schemeClr val="tx2"/>
                </a:solidFill>
              </a:rPr>
              <a:t>a</a:t>
            </a:r>
            <a:r>
              <a:rPr lang="en-US" sz="2000" dirty="0" err="1" smtClean="0"/>
              <a:t>Easter</a:t>
            </a:r>
            <a:r>
              <a:rPr lang="en-US" sz="2000" dirty="0" smtClean="0"/>
              <a:t>, </a:t>
            </a:r>
            <a:r>
              <a:rPr lang="en-US" sz="2000" dirty="0"/>
              <a:t>Renee N. Easter, </a:t>
            </a:r>
            <a:r>
              <a:rPr lang="en-US" sz="2000" b="1" dirty="0">
                <a:solidFill>
                  <a:schemeClr val="tx2"/>
                </a:solidFill>
              </a:rPr>
              <a:t>$e</a:t>
            </a:r>
            <a:r>
              <a:rPr lang="en-US" sz="2000" dirty="0"/>
              <a:t> author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74907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+mn-cs"/>
              </a:rPr>
              <a:t>אסופות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+mn-cs"/>
              </a:rPr>
              <a:t>compilations </a:t>
            </a:r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+mn-cs"/>
              </a:rPr>
              <a:t> 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+mn-cs"/>
              </a:rPr>
              <a:t> (RDA 25.1)</a:t>
            </a:r>
            <a:endParaRPr lang="he-IL" sz="4000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e-IL" dirty="0" smtClean="0"/>
              <a:t>אסופה של יותר משתי יצירות שנכתבו ע"י מחברים שונים תקוטלג לפי כותרה בתוספת הערת תוכן</a:t>
            </a:r>
          </a:p>
          <a:p>
            <a:endParaRPr lang="he-IL" dirty="0" smtClean="0"/>
          </a:p>
          <a:p>
            <a:r>
              <a:rPr lang="he-IL" dirty="0" smtClean="0"/>
              <a:t>כדאי לתת נקודות גישה אנליטיות לכל יצירה</a:t>
            </a:r>
          </a:p>
          <a:p>
            <a:endParaRPr lang="he-IL" sz="2400" dirty="0"/>
          </a:p>
          <a:p>
            <a:endParaRPr lang="he-IL" sz="2400" dirty="0" smtClean="0"/>
          </a:p>
          <a:p>
            <a:pPr marL="0" indent="0" algn="l" rtl="0" fontAlgn="t">
              <a:buNone/>
            </a:pPr>
            <a:r>
              <a:rPr lang="en-US" sz="2900" b="1" dirty="0" smtClean="0">
                <a:solidFill>
                  <a:schemeClr val="tx2"/>
                </a:solidFill>
              </a:rPr>
              <a:t>245 00 </a:t>
            </a:r>
            <a:r>
              <a:rPr lang="en-US" sz="2900" dirty="0" smtClean="0"/>
              <a:t>$a </a:t>
            </a:r>
            <a:r>
              <a:rPr lang="en-US" sz="2900" dirty="0"/>
              <a:t>Four gothic novels.</a:t>
            </a:r>
            <a:endParaRPr lang="he-IL" sz="2900" dirty="0"/>
          </a:p>
          <a:p>
            <a:pPr marL="0" indent="0" algn="l" rtl="0" fontAlgn="t">
              <a:buNone/>
            </a:pPr>
            <a:r>
              <a:rPr lang="en-US" sz="2900" b="1" dirty="0" smtClean="0">
                <a:solidFill>
                  <a:schemeClr val="tx2"/>
                </a:solidFill>
              </a:rPr>
              <a:t>505 0</a:t>
            </a:r>
            <a:r>
              <a:rPr lang="en-US" sz="2900" dirty="0" smtClean="0"/>
              <a:t> $a </a:t>
            </a:r>
            <a:r>
              <a:rPr lang="en-US" sz="2900" dirty="0"/>
              <a:t>The Castle of Otranto / Horace Walpole -- </a:t>
            </a:r>
            <a:r>
              <a:rPr lang="en-US" sz="2900" dirty="0" err="1"/>
              <a:t>Vathek</a:t>
            </a:r>
            <a:r>
              <a:rPr lang="en-US" sz="2900" dirty="0"/>
              <a:t> / William Beckford -- The monk / Matthew Lewis -- Frankenstein / Mary Shelley</a:t>
            </a:r>
            <a:r>
              <a:rPr lang="en-US" sz="2900" dirty="0" smtClean="0"/>
              <a:t>.</a:t>
            </a:r>
          </a:p>
          <a:p>
            <a:pPr marL="0" indent="0" algn="l" rtl="0" fontAlgn="t">
              <a:buNone/>
            </a:pPr>
            <a:endParaRPr lang="he-IL" sz="2900" dirty="0"/>
          </a:p>
          <a:p>
            <a:pPr marL="0" indent="0" algn="l" rtl="0" fontAlgn="t">
              <a:buNone/>
            </a:pPr>
            <a:r>
              <a:rPr lang="en-US" sz="2900" b="1" dirty="0" smtClean="0">
                <a:solidFill>
                  <a:schemeClr val="tx2"/>
                </a:solidFill>
              </a:rPr>
              <a:t>700 12 $a </a:t>
            </a:r>
            <a:r>
              <a:rPr lang="en-US" sz="2900" dirty="0"/>
              <a:t>Walpole, Horace, </a:t>
            </a:r>
            <a:r>
              <a:rPr lang="en-US" sz="2900" dirty="0" smtClean="0"/>
              <a:t>$d </a:t>
            </a:r>
            <a:r>
              <a:rPr lang="en-US" sz="2900" dirty="0"/>
              <a:t>1717-1797. </a:t>
            </a:r>
            <a:r>
              <a:rPr lang="en-US" sz="2900" b="1" dirty="0" smtClean="0">
                <a:solidFill>
                  <a:schemeClr val="tx2"/>
                </a:solidFill>
              </a:rPr>
              <a:t>$t</a:t>
            </a:r>
            <a:r>
              <a:rPr lang="en-US" sz="2900" dirty="0" smtClean="0"/>
              <a:t> </a:t>
            </a:r>
            <a:r>
              <a:rPr lang="en-US" sz="2900" dirty="0"/>
              <a:t>Castle of Otranto. </a:t>
            </a:r>
            <a:endParaRPr lang="en-US" sz="2900" dirty="0" smtClean="0"/>
          </a:p>
          <a:p>
            <a:pPr marL="0" indent="0" algn="l" rtl="0" fontAlgn="t">
              <a:buNone/>
            </a:pPr>
            <a:r>
              <a:rPr lang="en-US" sz="2900" b="1" dirty="0" smtClean="0">
                <a:solidFill>
                  <a:schemeClr val="tx2"/>
                </a:solidFill>
              </a:rPr>
              <a:t>700 12 $a </a:t>
            </a:r>
            <a:r>
              <a:rPr lang="en-US" sz="2900" dirty="0"/>
              <a:t>Beckford, William, </a:t>
            </a:r>
            <a:r>
              <a:rPr lang="en-US" sz="2900" dirty="0" smtClean="0"/>
              <a:t>$d </a:t>
            </a:r>
            <a:r>
              <a:rPr lang="en-US" sz="2900" dirty="0"/>
              <a:t>1760-1844. </a:t>
            </a:r>
            <a:r>
              <a:rPr lang="en-US" sz="2900" b="1" dirty="0" smtClean="0">
                <a:solidFill>
                  <a:schemeClr val="tx2"/>
                </a:solidFill>
              </a:rPr>
              <a:t>$t</a:t>
            </a:r>
            <a:r>
              <a:rPr lang="en-US" sz="2900" dirty="0" smtClean="0"/>
              <a:t> </a:t>
            </a:r>
            <a:r>
              <a:rPr lang="en-US" sz="2900" dirty="0" err="1"/>
              <a:t>Vathek</a:t>
            </a:r>
            <a:r>
              <a:rPr lang="en-US" sz="2900" dirty="0"/>
              <a:t>. </a:t>
            </a:r>
            <a:r>
              <a:rPr lang="en-US" sz="2900" dirty="0" smtClean="0"/>
              <a:t>$l </a:t>
            </a:r>
            <a:r>
              <a:rPr lang="en-US" sz="2900" dirty="0"/>
              <a:t>English. </a:t>
            </a:r>
            <a:endParaRPr lang="en-US" sz="2900" dirty="0" smtClean="0"/>
          </a:p>
          <a:p>
            <a:pPr marL="0" indent="0" algn="l" rtl="0" fontAlgn="t">
              <a:buNone/>
            </a:pPr>
            <a:r>
              <a:rPr lang="en-US" sz="2900" b="1" dirty="0" smtClean="0">
                <a:solidFill>
                  <a:schemeClr val="tx2"/>
                </a:solidFill>
              </a:rPr>
              <a:t>700 12 $a </a:t>
            </a:r>
            <a:r>
              <a:rPr lang="en-US" sz="2900" dirty="0"/>
              <a:t>Lewis, M. G. </a:t>
            </a:r>
            <a:r>
              <a:rPr lang="en-US" sz="2900" dirty="0" smtClean="0"/>
              <a:t>$q </a:t>
            </a:r>
            <a:r>
              <a:rPr lang="en-US" sz="2900" dirty="0"/>
              <a:t>(Matthew Gregory), </a:t>
            </a:r>
            <a:r>
              <a:rPr lang="en-US" sz="2900" dirty="0" smtClean="0"/>
              <a:t>$d </a:t>
            </a:r>
            <a:r>
              <a:rPr lang="en-US" sz="2900" dirty="0"/>
              <a:t>1775-1818. </a:t>
            </a:r>
            <a:r>
              <a:rPr lang="en-US" sz="2900" b="1" dirty="0" smtClean="0">
                <a:solidFill>
                  <a:schemeClr val="tx2"/>
                </a:solidFill>
              </a:rPr>
              <a:t>$t</a:t>
            </a:r>
            <a:r>
              <a:rPr lang="en-US" sz="2900" dirty="0" smtClean="0"/>
              <a:t> </a:t>
            </a:r>
            <a:r>
              <a:rPr lang="en-US" sz="2900" dirty="0"/>
              <a:t>Monk</a:t>
            </a:r>
            <a:r>
              <a:rPr lang="en-US" sz="2900" dirty="0" smtClean="0"/>
              <a:t>.</a:t>
            </a:r>
          </a:p>
          <a:p>
            <a:pPr marL="0" indent="0" algn="l" rtl="0" fontAlgn="t">
              <a:buNone/>
            </a:pPr>
            <a:r>
              <a:rPr lang="en-US" sz="2900" b="1" dirty="0" smtClean="0">
                <a:solidFill>
                  <a:schemeClr val="tx2"/>
                </a:solidFill>
              </a:rPr>
              <a:t>700 12 $a</a:t>
            </a:r>
            <a:r>
              <a:rPr lang="en-US" sz="2900" dirty="0" smtClean="0"/>
              <a:t> </a:t>
            </a:r>
            <a:r>
              <a:rPr lang="en-US" sz="2900" dirty="0"/>
              <a:t>Shelley, Mary Wollstonecraft, </a:t>
            </a:r>
            <a:r>
              <a:rPr lang="en-US" sz="2900" dirty="0" smtClean="0"/>
              <a:t>$d</a:t>
            </a:r>
            <a:r>
              <a:rPr lang="en-US" sz="2900" b="1" dirty="0" smtClean="0">
                <a:solidFill>
                  <a:schemeClr val="tx2"/>
                </a:solidFill>
              </a:rPr>
              <a:t> </a:t>
            </a:r>
            <a:r>
              <a:rPr lang="en-US" sz="2900" dirty="0"/>
              <a:t>1797-1851. </a:t>
            </a:r>
            <a:r>
              <a:rPr lang="en-US" sz="2900" b="1" dirty="0" smtClean="0">
                <a:solidFill>
                  <a:schemeClr val="tx2"/>
                </a:solidFill>
              </a:rPr>
              <a:t>$t</a:t>
            </a:r>
            <a:r>
              <a:rPr lang="en-US" sz="2900" dirty="0" smtClean="0"/>
              <a:t> </a:t>
            </a:r>
            <a:r>
              <a:rPr lang="en-US" sz="2900" dirty="0"/>
              <a:t>Frankenstein. </a:t>
            </a:r>
            <a:endParaRPr lang="he-IL" sz="2900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8143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מונחים מקשרים (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Related terms</a:t>
            </a:r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e-IL" sz="2800" dirty="0" smtClean="0"/>
              <a:t>לכל נקודת גישה יתווסף מונח מקשר (</a:t>
            </a:r>
            <a:r>
              <a:rPr lang="en-US" sz="2800" dirty="0" smtClean="0"/>
              <a:t>Related term</a:t>
            </a:r>
            <a:r>
              <a:rPr lang="he-IL" sz="2800" dirty="0" smtClean="0"/>
              <a:t>) </a:t>
            </a:r>
            <a:r>
              <a:rPr lang="en-US" sz="2800" b="1" dirty="0" smtClean="0">
                <a:solidFill>
                  <a:schemeClr val="tx2"/>
                </a:solidFill>
              </a:rPr>
              <a:t>e</a:t>
            </a:r>
            <a:r>
              <a:rPr lang="he-IL" sz="2800" b="1" dirty="0" smtClean="0">
                <a:solidFill>
                  <a:schemeClr val="tx2"/>
                </a:solidFill>
              </a:rPr>
              <a:t>$ </a:t>
            </a:r>
          </a:p>
          <a:p>
            <a:pPr marL="0" indent="0">
              <a:buNone/>
            </a:pPr>
            <a:endParaRPr lang="en-US" sz="2800" b="1" dirty="0" smtClean="0">
              <a:solidFill>
                <a:schemeClr val="tx2"/>
              </a:solidFill>
            </a:endParaRPr>
          </a:p>
          <a:p>
            <a:pPr lvl="1"/>
            <a:r>
              <a:rPr lang="he-IL" dirty="0" smtClean="0"/>
              <a:t>המונחים המקשרים יהיו בשפת </a:t>
            </a:r>
            <a:r>
              <a:rPr lang="he-IL" dirty="0" err="1" smtClean="0"/>
              <a:t>הקיטלוג</a:t>
            </a:r>
            <a:r>
              <a:rPr lang="he-IL" dirty="0" smtClean="0"/>
              <a:t> (</a:t>
            </a:r>
            <a:r>
              <a:rPr lang="en-US" dirty="0" smtClean="0"/>
              <a:t>b</a:t>
            </a:r>
            <a:r>
              <a:rPr lang="he-IL" dirty="0" smtClean="0"/>
              <a:t>$ 040)</a:t>
            </a:r>
          </a:p>
          <a:p>
            <a:pPr lvl="2"/>
            <a:r>
              <a:rPr lang="he-IL" dirty="0" smtClean="0"/>
              <a:t>אנגלית, עברית, רוסית, ערבית</a:t>
            </a:r>
          </a:p>
          <a:p>
            <a:pPr lvl="2"/>
            <a:endParaRPr lang="he-IL" dirty="0" smtClean="0"/>
          </a:p>
          <a:p>
            <a:pPr lvl="1"/>
            <a:r>
              <a:rPr lang="he-IL" dirty="0" smtClean="0"/>
              <a:t> כאשר כתיב אחר מופיע בשדות 880 </a:t>
            </a:r>
            <a:r>
              <a:rPr lang="he-IL" sz="2100" dirty="0" smtClean="0"/>
              <a:t>(רשומות דו לשוניות)</a:t>
            </a:r>
          </a:p>
          <a:p>
            <a:pPr lvl="2"/>
            <a:r>
              <a:rPr lang="he-IL" dirty="0" smtClean="0"/>
              <a:t>המונחים המקשרים בשדות אלה יהיו באותו הכתיב, בשפות שבהן יש לנו תרגום של המונחים (בכול השאר לפי שפת </a:t>
            </a:r>
            <a:r>
              <a:rPr lang="he-IL" dirty="0" err="1" smtClean="0"/>
              <a:t>הקיטלוג</a:t>
            </a:r>
            <a:r>
              <a:rPr lang="he-IL" dirty="0" smtClean="0"/>
              <a:t>)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he-IL" sz="1900" b="1" dirty="0" smtClean="0">
                <a:solidFill>
                  <a:schemeClr val="tx2"/>
                </a:solidFill>
              </a:rPr>
              <a:t>המונחים המקשרים יירשמו תמיד בלשון זכר בכל השפות</a:t>
            </a:r>
          </a:p>
          <a:p>
            <a:pPr>
              <a:buNone/>
            </a:pPr>
            <a:r>
              <a:rPr lang="he-IL" sz="1900" b="1" dirty="0" smtClean="0">
                <a:solidFill>
                  <a:schemeClr val="tx2"/>
                </a:solidFill>
              </a:rPr>
              <a:t>הרשימה נמצאת כנספח לספר אמנות </a:t>
            </a:r>
            <a:r>
              <a:rPr lang="he-IL" sz="1900" b="1" dirty="0" err="1" smtClean="0">
                <a:solidFill>
                  <a:schemeClr val="tx2"/>
                </a:solidFill>
              </a:rPr>
              <a:t>הקיטלוג</a:t>
            </a:r>
            <a:r>
              <a:rPr lang="he-IL" sz="1900" b="1" dirty="0" smtClean="0">
                <a:solidFill>
                  <a:schemeClr val="tx2"/>
                </a:solidFill>
              </a:rPr>
              <a:t> מאת אלחנן אדלר ורחל קידר</a:t>
            </a:r>
          </a:p>
          <a:p>
            <a:pPr>
              <a:buNone/>
            </a:pPr>
            <a:r>
              <a:rPr lang="en-US" sz="1900" dirty="0">
                <a:solidFill>
                  <a:schemeClr val="tx2"/>
                </a:solidFill>
                <a:hlinkClick r:id="rId2"/>
              </a:rPr>
              <a:t>http://web.nli.org.il/sites/NLI/Hebrew/infochannels/librarians/Cataloging_Art/Documents/relationship-designators.pdf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5119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מונחים מקשרים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Related terms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>
              <a:buNone/>
            </a:pPr>
            <a:r>
              <a:rPr lang="en-GB" dirty="0" smtClean="0">
                <a:latin typeface="Courier New" pitchFamily="49" charset="0"/>
              </a:rPr>
              <a:t>100 1_ </a:t>
            </a:r>
            <a:r>
              <a:rPr lang="en-GB" b="1" dirty="0" smtClean="0">
                <a:latin typeface="Courier New" pitchFamily="49" charset="0"/>
              </a:rPr>
              <a:t>$a </a:t>
            </a:r>
            <a:r>
              <a:rPr lang="en-GB" dirty="0" err="1" smtClean="0">
                <a:latin typeface="Courier New" pitchFamily="49" charset="0"/>
              </a:rPr>
              <a:t>Slugge-Bayte</a:t>
            </a:r>
            <a:r>
              <a:rPr lang="en-GB" dirty="0" smtClean="0">
                <a:latin typeface="Courier New" pitchFamily="49" charset="0"/>
              </a:rPr>
              <a:t>, Primrose,</a:t>
            </a:r>
            <a:br>
              <a:rPr lang="en-GB" dirty="0" smtClean="0">
                <a:latin typeface="Courier New" pitchFamily="49" charset="0"/>
              </a:rPr>
            </a:br>
            <a:r>
              <a:rPr lang="en-GB" dirty="0" smtClean="0">
                <a:latin typeface="Courier New" pitchFamily="49" charset="0"/>
              </a:rPr>
              <a:t>	       </a:t>
            </a:r>
            <a:r>
              <a:rPr lang="en-GB" b="1" dirty="0" smtClean="0">
                <a:solidFill>
                  <a:schemeClr val="tx2"/>
                </a:solidFill>
                <a:latin typeface="Courier New" pitchFamily="49" charset="0"/>
              </a:rPr>
              <a:t>$e author</a:t>
            </a:r>
            <a:r>
              <a:rPr lang="en-GB" dirty="0" smtClean="0">
                <a:solidFill>
                  <a:schemeClr val="tx2"/>
                </a:solidFill>
                <a:latin typeface="Courier New" pitchFamily="49" charset="0"/>
              </a:rPr>
              <a:t>,</a:t>
            </a:r>
          </a:p>
          <a:p>
            <a:pPr algn="l">
              <a:buNone/>
            </a:pPr>
            <a:r>
              <a:rPr lang="he-IL" b="1" dirty="0" smtClean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GB" b="1" dirty="0" smtClean="0">
                <a:solidFill>
                  <a:schemeClr val="tx2"/>
                </a:solidFill>
                <a:latin typeface="Courier New" pitchFamily="49" charset="0"/>
              </a:rPr>
              <a:t>       $e illustrator</a:t>
            </a:r>
            <a:r>
              <a:rPr lang="en-GB" dirty="0" smtClean="0">
                <a:latin typeface="Courier New" pitchFamily="49" charset="0"/>
              </a:rPr>
              <a:t/>
            </a:r>
            <a:br>
              <a:rPr lang="en-GB" dirty="0" smtClean="0">
                <a:latin typeface="Courier New" pitchFamily="49" charset="0"/>
              </a:rPr>
            </a:br>
            <a:endParaRPr lang="he-IL" dirty="0" smtClean="0">
              <a:latin typeface="Courier New" pitchFamily="49" charset="0"/>
            </a:endParaRPr>
          </a:p>
          <a:p>
            <a:pPr algn="l" rtl="0">
              <a:buNone/>
            </a:pPr>
            <a:r>
              <a:rPr lang="en-GB" dirty="0" smtClean="0">
                <a:latin typeface="Courier New" pitchFamily="49" charset="0"/>
              </a:rPr>
              <a:t>245 10 </a:t>
            </a:r>
            <a:r>
              <a:rPr lang="en-GB" b="1" dirty="0" smtClean="0">
                <a:solidFill>
                  <a:schemeClr val="tx2"/>
                </a:solidFill>
                <a:latin typeface="Courier New" pitchFamily="49" charset="0"/>
              </a:rPr>
              <a:t>$</a:t>
            </a:r>
            <a:r>
              <a:rPr lang="en-GB" b="1" dirty="0" err="1" smtClean="0">
                <a:solidFill>
                  <a:schemeClr val="tx2"/>
                </a:solidFill>
                <a:latin typeface="Courier New" pitchFamily="49" charset="0"/>
              </a:rPr>
              <a:t>a</a:t>
            </a:r>
            <a:r>
              <a:rPr lang="en-GB" dirty="0" err="1" smtClean="0">
                <a:latin typeface="Courier New" pitchFamily="49" charset="0"/>
              </a:rPr>
              <a:t>Springtime</a:t>
            </a:r>
            <a:r>
              <a:rPr lang="en-GB" dirty="0" smtClean="0">
                <a:latin typeface="Courier New" pitchFamily="49" charset="0"/>
              </a:rPr>
              <a:t> rhymes :</a:t>
            </a:r>
            <a:r>
              <a:rPr lang="en-GB" b="1" dirty="0" smtClean="0">
                <a:solidFill>
                  <a:schemeClr val="tx2"/>
                </a:solidFill>
                <a:latin typeface="Courier New" pitchFamily="49" charset="0"/>
              </a:rPr>
              <a:t>$</a:t>
            </a:r>
            <a:r>
              <a:rPr lang="en-GB" b="1" dirty="0" err="1" smtClean="0">
                <a:solidFill>
                  <a:schemeClr val="tx2"/>
                </a:solidFill>
                <a:latin typeface="Courier New" pitchFamily="49" charset="0"/>
              </a:rPr>
              <a:t>b</a:t>
            </a:r>
            <a:r>
              <a:rPr lang="en-GB" dirty="0" err="1" smtClean="0">
                <a:latin typeface="Courier New" pitchFamily="49" charset="0"/>
              </a:rPr>
              <a:t>poems</a:t>
            </a:r>
            <a:r>
              <a:rPr lang="en-GB" dirty="0" smtClean="0">
                <a:latin typeface="Courier New" pitchFamily="49" charset="0"/>
              </a:rPr>
              <a:t> in memory of          	Heliotrope </a:t>
            </a:r>
            <a:r>
              <a:rPr lang="en-GB" dirty="0" err="1" smtClean="0">
                <a:latin typeface="Courier New" pitchFamily="49" charset="0"/>
              </a:rPr>
              <a:t>Slugge-Bayte</a:t>
            </a:r>
            <a:r>
              <a:rPr lang="en-GB" dirty="0" smtClean="0">
                <a:latin typeface="Courier New" pitchFamily="49" charset="0"/>
              </a:rPr>
              <a:t> /</a:t>
            </a:r>
            <a:r>
              <a:rPr lang="en-GB" b="1" dirty="0" smtClean="0">
                <a:solidFill>
                  <a:schemeClr val="tx2"/>
                </a:solidFill>
                <a:latin typeface="Courier New" pitchFamily="49" charset="0"/>
              </a:rPr>
              <a:t>$</a:t>
            </a:r>
            <a:r>
              <a:rPr lang="en-GB" b="1" dirty="0" err="1" smtClean="0">
                <a:solidFill>
                  <a:schemeClr val="tx2"/>
                </a:solidFill>
                <a:latin typeface="Courier New" pitchFamily="49" charset="0"/>
              </a:rPr>
              <a:t>c</a:t>
            </a:r>
            <a:r>
              <a:rPr lang="en-GB" dirty="0" err="1" smtClean="0">
                <a:latin typeface="Courier New" pitchFamily="49" charset="0"/>
              </a:rPr>
              <a:t>by</a:t>
            </a:r>
            <a:r>
              <a:rPr lang="en-GB" b="1" dirty="0" smtClean="0">
                <a:latin typeface="Courier New" pitchFamily="49" charset="0"/>
              </a:rPr>
              <a:t> </a:t>
            </a:r>
            <a:r>
              <a:rPr lang="en-GB" dirty="0" smtClean="0">
                <a:latin typeface="Courier New" pitchFamily="49" charset="0"/>
              </a:rPr>
              <a:t>Primrose and 	Petunia </a:t>
            </a:r>
            <a:r>
              <a:rPr lang="en-GB" dirty="0" err="1" smtClean="0">
                <a:latin typeface="Courier New" pitchFamily="49" charset="0"/>
              </a:rPr>
              <a:t>Slugge-Bayte</a:t>
            </a:r>
            <a:r>
              <a:rPr lang="en-GB" dirty="0" smtClean="0">
                <a:latin typeface="Courier New" pitchFamily="49" charset="0"/>
              </a:rPr>
              <a:t> ; with illustrations by 	Primrose </a:t>
            </a:r>
            <a:r>
              <a:rPr lang="en-GB" dirty="0" err="1" smtClean="0">
                <a:latin typeface="Courier New" pitchFamily="49" charset="0"/>
              </a:rPr>
              <a:t>Slugge-Bayte</a:t>
            </a:r>
            <a:r>
              <a:rPr lang="en-GB" dirty="0" smtClean="0">
                <a:latin typeface="Courier New" pitchFamily="49" charset="0"/>
              </a:rPr>
              <a:t> and photography by Vision 	Unlimited ; edited by Joan Silver</a:t>
            </a:r>
            <a:br>
              <a:rPr lang="en-GB" dirty="0" smtClean="0">
                <a:latin typeface="Courier New" pitchFamily="49" charset="0"/>
              </a:rPr>
            </a:br>
            <a:endParaRPr lang="he-IL" dirty="0" smtClean="0">
              <a:latin typeface="Courier New" pitchFamily="49" charset="0"/>
            </a:endParaRPr>
          </a:p>
          <a:p>
            <a:pPr algn="l">
              <a:buNone/>
            </a:pPr>
            <a:r>
              <a:rPr lang="en-GB" dirty="0" smtClean="0">
                <a:latin typeface="Courier New" pitchFamily="49" charset="0"/>
              </a:rPr>
              <a:t>700 1_ </a:t>
            </a:r>
            <a:r>
              <a:rPr lang="en-GB" b="1" dirty="0" smtClean="0">
                <a:latin typeface="Courier New" pitchFamily="49" charset="0"/>
              </a:rPr>
              <a:t>$a </a:t>
            </a:r>
            <a:r>
              <a:rPr lang="en-GB" dirty="0" err="1" smtClean="0">
                <a:latin typeface="Courier New" pitchFamily="49" charset="0"/>
              </a:rPr>
              <a:t>Slugge-Bayte</a:t>
            </a:r>
            <a:r>
              <a:rPr lang="en-GB" dirty="0" smtClean="0">
                <a:latin typeface="Courier New" pitchFamily="49" charset="0"/>
              </a:rPr>
              <a:t>, Petunia,</a:t>
            </a:r>
          </a:p>
          <a:p>
            <a:pPr algn="l">
              <a:buNone/>
            </a:pPr>
            <a:r>
              <a:rPr lang="en-GB" b="1" dirty="0" smtClean="0">
                <a:solidFill>
                  <a:srgbClr val="0070C0"/>
                </a:solidFill>
                <a:latin typeface="Courier New" pitchFamily="49" charset="0"/>
              </a:rPr>
              <a:t>       </a:t>
            </a:r>
            <a:r>
              <a:rPr lang="en-GB" b="1" dirty="0" smtClean="0">
                <a:solidFill>
                  <a:schemeClr val="tx2"/>
                </a:solidFill>
                <a:latin typeface="Courier New" pitchFamily="49" charset="0"/>
              </a:rPr>
              <a:t>$e author</a:t>
            </a:r>
            <a:r>
              <a:rPr lang="en-GB" dirty="0" smtClean="0">
                <a:latin typeface="Courier New" pitchFamily="49" charset="0"/>
              </a:rPr>
              <a:t/>
            </a:r>
            <a:br>
              <a:rPr lang="en-GB" dirty="0" smtClean="0">
                <a:latin typeface="Courier New" pitchFamily="49" charset="0"/>
              </a:rPr>
            </a:br>
            <a:r>
              <a:rPr lang="en-GB" dirty="0" smtClean="0">
                <a:latin typeface="Courier New" pitchFamily="49" charset="0"/>
              </a:rPr>
              <a:t>710 2_ </a:t>
            </a:r>
            <a:r>
              <a:rPr lang="en-GB" b="1" dirty="0" smtClean="0">
                <a:latin typeface="Courier New" pitchFamily="49" charset="0"/>
              </a:rPr>
              <a:t>$a </a:t>
            </a:r>
            <a:r>
              <a:rPr lang="en-GB" dirty="0" smtClean="0">
                <a:latin typeface="Courier New" pitchFamily="49" charset="0"/>
              </a:rPr>
              <a:t>Vision Unlimited,</a:t>
            </a:r>
          </a:p>
          <a:p>
            <a:pPr algn="l">
              <a:buNone/>
            </a:pPr>
            <a:r>
              <a:rPr lang="en-GB" b="1" dirty="0" smtClean="0">
                <a:solidFill>
                  <a:srgbClr val="0070C0"/>
                </a:solidFill>
                <a:latin typeface="Courier New" pitchFamily="49" charset="0"/>
              </a:rPr>
              <a:t>       </a:t>
            </a:r>
            <a:r>
              <a:rPr lang="en-GB" b="1" dirty="0" smtClean="0">
                <a:solidFill>
                  <a:schemeClr val="tx2"/>
                </a:solidFill>
                <a:latin typeface="Courier New" pitchFamily="49" charset="0"/>
              </a:rPr>
              <a:t>$e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GB" b="1" dirty="0" smtClean="0">
                <a:solidFill>
                  <a:schemeClr val="tx2"/>
                </a:solidFill>
                <a:latin typeface="Courier New" pitchFamily="49" charset="0"/>
              </a:rPr>
              <a:t>illustrator</a:t>
            </a:r>
            <a:r>
              <a:rPr lang="en-GB" dirty="0" smtClean="0">
                <a:latin typeface="Courier New" pitchFamily="49" charset="0"/>
              </a:rPr>
              <a:t/>
            </a:r>
            <a:br>
              <a:rPr lang="en-GB" dirty="0" smtClean="0">
                <a:latin typeface="Courier New" pitchFamily="49" charset="0"/>
              </a:rPr>
            </a:br>
            <a:r>
              <a:rPr lang="en-GB" dirty="0" smtClean="0">
                <a:latin typeface="Courier New" pitchFamily="49" charset="0"/>
              </a:rPr>
              <a:t>700 1_ </a:t>
            </a:r>
            <a:r>
              <a:rPr lang="en-GB" b="1" dirty="0" smtClean="0">
                <a:latin typeface="Courier New" pitchFamily="49" charset="0"/>
              </a:rPr>
              <a:t>$a </a:t>
            </a:r>
            <a:r>
              <a:rPr lang="en-GB" dirty="0" err="1" smtClean="0">
                <a:latin typeface="Courier New" pitchFamily="49" charset="0"/>
              </a:rPr>
              <a:t>Slugge-Bayte</a:t>
            </a:r>
            <a:r>
              <a:rPr lang="en-GB" dirty="0" smtClean="0">
                <a:latin typeface="Courier New" pitchFamily="49" charset="0"/>
              </a:rPr>
              <a:t>, Heliotrope,</a:t>
            </a:r>
            <a:br>
              <a:rPr lang="en-GB" dirty="0" smtClean="0">
                <a:latin typeface="Courier New" pitchFamily="49" charset="0"/>
              </a:rPr>
            </a:br>
            <a:r>
              <a:rPr lang="en-GB" dirty="0" smtClean="0">
                <a:latin typeface="Courier New" pitchFamily="49" charset="0"/>
              </a:rPr>
              <a:t>	       </a:t>
            </a:r>
            <a:r>
              <a:rPr lang="en-GB" b="1" dirty="0" smtClean="0">
                <a:solidFill>
                  <a:schemeClr val="tx2"/>
                </a:solidFill>
                <a:latin typeface="Courier New" pitchFamily="49" charset="0"/>
              </a:rPr>
              <a:t>$e dedicatee</a:t>
            </a:r>
            <a:r>
              <a:rPr lang="en-GB" dirty="0" smtClean="0">
                <a:latin typeface="Courier New" pitchFamily="49" charset="0"/>
              </a:rPr>
              <a:t/>
            </a:r>
            <a:br>
              <a:rPr lang="en-GB" dirty="0" smtClean="0">
                <a:latin typeface="Courier New" pitchFamily="49" charset="0"/>
              </a:rPr>
            </a:br>
            <a:r>
              <a:rPr lang="en-GB" dirty="0" smtClean="0">
                <a:latin typeface="Courier New" pitchFamily="49" charset="0"/>
              </a:rPr>
              <a:t>700 1_ </a:t>
            </a:r>
            <a:r>
              <a:rPr lang="en-GB" b="1" dirty="0" smtClean="0">
                <a:latin typeface="Courier New" pitchFamily="49" charset="0"/>
              </a:rPr>
              <a:t>$a </a:t>
            </a:r>
            <a:r>
              <a:rPr lang="en-GB" dirty="0" smtClean="0">
                <a:latin typeface="Courier New" pitchFamily="49" charset="0"/>
              </a:rPr>
              <a:t>Silver, Joan,</a:t>
            </a:r>
            <a:r>
              <a:rPr lang="en-GB" b="1" dirty="0" smtClean="0">
                <a:latin typeface="Courier New" pitchFamily="49" charset="0"/>
              </a:rPr>
              <a:t>$d</a:t>
            </a:r>
            <a:r>
              <a:rPr lang="en-GB" dirty="0" smtClean="0">
                <a:latin typeface="Courier New" pitchFamily="49" charset="0"/>
              </a:rPr>
              <a:t>1952-</a:t>
            </a:r>
          </a:p>
          <a:p>
            <a:pPr algn="l">
              <a:buNone/>
            </a:pPr>
            <a:r>
              <a:rPr lang="en-GB" b="1" dirty="0" smtClean="0">
                <a:solidFill>
                  <a:srgbClr val="0070C0"/>
                </a:solidFill>
                <a:latin typeface="Courier New" pitchFamily="49" charset="0"/>
              </a:rPr>
              <a:t>       </a:t>
            </a:r>
            <a:r>
              <a:rPr lang="en-GB" b="1" dirty="0" smtClean="0">
                <a:solidFill>
                  <a:schemeClr val="tx2"/>
                </a:solidFill>
                <a:latin typeface="Courier New" pitchFamily="49" charset="0"/>
              </a:rPr>
              <a:t>$e editor</a:t>
            </a:r>
            <a:endParaRPr lang="he-IL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"/>
            <a:ext cx="7696200" cy="836711"/>
          </a:xfrm>
        </p:spPr>
        <p:txBody>
          <a:bodyPr>
            <a:normAutofit/>
          </a:bodyPr>
          <a:lstStyle/>
          <a:p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מונחי 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RDA</a:t>
            </a:r>
            <a:endParaRPr lang="he-I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6712"/>
            <a:ext cx="7696200" cy="5472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e-IL" sz="2000" dirty="0" smtClean="0">
                <a:solidFill>
                  <a:srgbClr val="FF0000"/>
                </a:solidFill>
              </a:rPr>
              <a:t>נקודת גישה מוסמכת </a:t>
            </a:r>
          </a:p>
          <a:p>
            <a:pPr marL="0" indent="0" algn="ctr"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authorised access point</a:t>
            </a:r>
            <a:r>
              <a:rPr lang="en-GB" sz="2000" dirty="0" smtClean="0"/>
              <a:t> </a:t>
            </a:r>
            <a:endParaRPr lang="ar-SA" sz="2000" dirty="0" smtClean="0"/>
          </a:p>
          <a:p>
            <a:pPr marL="0" indent="0" algn="ctr">
              <a:buNone/>
            </a:pPr>
            <a:endParaRPr lang="he-IL" sz="2000" dirty="0" smtClean="0"/>
          </a:p>
          <a:p>
            <a:pPr marL="0" indent="0" algn="ctr">
              <a:buNone/>
            </a:pPr>
            <a:r>
              <a:rPr lang="he-IL" sz="2000" dirty="0" smtClean="0">
                <a:solidFill>
                  <a:srgbClr val="0070C0"/>
                </a:solidFill>
              </a:rPr>
              <a:t>יוצר – </a:t>
            </a:r>
            <a:r>
              <a:rPr lang="en-GB" sz="2000" dirty="0" smtClean="0">
                <a:solidFill>
                  <a:srgbClr val="0070C0"/>
                </a:solidFill>
              </a:rPr>
              <a:t>creator</a:t>
            </a:r>
            <a:r>
              <a:rPr lang="he-IL" sz="2000" dirty="0" smtClean="0">
                <a:solidFill>
                  <a:srgbClr val="0070C0"/>
                </a:solidFill>
              </a:rPr>
              <a:t>  </a:t>
            </a:r>
          </a:p>
          <a:p>
            <a:pPr marL="0" indent="0" algn="ctr">
              <a:buNone/>
            </a:pPr>
            <a:r>
              <a:rPr lang="he-IL" sz="1600" dirty="0"/>
              <a:t>(מחבר – </a:t>
            </a:r>
            <a:r>
              <a:rPr lang="en-US" sz="1600" dirty="0"/>
              <a:t>Author</a:t>
            </a:r>
            <a:r>
              <a:rPr lang="he-IL" sz="1600" dirty="0"/>
              <a:t>)</a:t>
            </a:r>
            <a:r>
              <a:rPr lang="en-GB" sz="2000" dirty="0"/>
              <a:t> </a:t>
            </a:r>
            <a:endParaRPr lang="he-IL" sz="2000" dirty="0" smtClean="0"/>
          </a:p>
          <a:p>
            <a:pPr marL="0" indent="0" algn="ctr">
              <a:buNone/>
            </a:pPr>
            <a:endParaRPr lang="he-IL" sz="2000" dirty="0"/>
          </a:p>
          <a:p>
            <a:pPr marL="0" indent="0" algn="ctr">
              <a:buNone/>
            </a:pPr>
            <a:r>
              <a:rPr lang="he-IL" sz="2000" dirty="0" smtClean="0">
                <a:solidFill>
                  <a:srgbClr val="D7581F"/>
                </a:solidFill>
              </a:rPr>
              <a:t>שם </a:t>
            </a:r>
            <a:r>
              <a:rPr lang="he-IL" sz="2000" dirty="0">
                <a:solidFill>
                  <a:srgbClr val="D7581F"/>
                </a:solidFill>
              </a:rPr>
              <a:t>מועדף - </a:t>
            </a:r>
            <a:r>
              <a:rPr lang="en-GB" sz="2000" dirty="0">
                <a:solidFill>
                  <a:srgbClr val="D7581F"/>
                </a:solidFill>
              </a:rPr>
              <a:t>preferred name </a:t>
            </a:r>
            <a:endParaRPr lang="he-IL" sz="2000" dirty="0">
              <a:solidFill>
                <a:srgbClr val="D7581F"/>
              </a:solidFill>
            </a:endParaRPr>
          </a:p>
          <a:p>
            <a:pPr marL="0" indent="0" algn="ctr">
              <a:buNone/>
            </a:pPr>
            <a:r>
              <a:rPr lang="he-IL" sz="1600" dirty="0"/>
              <a:t>(עיול - </a:t>
            </a:r>
            <a:r>
              <a:rPr lang="en-US" altLang="he-IL" sz="1600" dirty="0">
                <a:ea typeface="Arial Unicode MS" pitchFamily="34" charset="-128"/>
                <a:cs typeface="Arial Unicode MS" pitchFamily="34" charset="-128"/>
              </a:rPr>
              <a:t>Heading</a:t>
            </a:r>
            <a:r>
              <a:rPr lang="he-IL" sz="1600" dirty="0"/>
              <a:t>)</a:t>
            </a:r>
            <a:r>
              <a:rPr lang="he-IL" sz="1600" dirty="0">
                <a:solidFill>
                  <a:srgbClr val="D7581F"/>
                </a:solidFill>
              </a:rPr>
              <a:t> </a:t>
            </a:r>
            <a:endParaRPr lang="he-IL" sz="1600" dirty="0" smtClean="0">
              <a:solidFill>
                <a:srgbClr val="D7581F"/>
              </a:solidFill>
            </a:endParaRPr>
          </a:p>
          <a:p>
            <a:pPr marL="0" indent="0" algn="ctr">
              <a:buNone/>
            </a:pPr>
            <a:endParaRPr lang="he-IL" sz="1600" dirty="0">
              <a:solidFill>
                <a:srgbClr val="D7581F"/>
              </a:solidFill>
            </a:endParaRPr>
          </a:p>
          <a:p>
            <a:pPr marL="0" indent="0" algn="ctr">
              <a:buNone/>
            </a:pPr>
            <a:r>
              <a:rPr lang="he-IL" sz="2000" dirty="0">
                <a:solidFill>
                  <a:srgbClr val="5F9127"/>
                </a:solidFill>
              </a:rPr>
              <a:t>כותר מועדף - </a:t>
            </a:r>
            <a:r>
              <a:rPr lang="en-GB" sz="2000" dirty="0">
                <a:solidFill>
                  <a:srgbClr val="5F9127"/>
                </a:solidFill>
              </a:rPr>
              <a:t>preferred title </a:t>
            </a:r>
            <a:endParaRPr lang="he-IL" sz="2000" dirty="0">
              <a:solidFill>
                <a:srgbClr val="5F9127"/>
              </a:solidFill>
            </a:endParaRPr>
          </a:p>
          <a:p>
            <a:pPr marL="0" indent="0" algn="ctr">
              <a:buNone/>
            </a:pPr>
            <a:r>
              <a:rPr lang="he-IL" sz="1600" dirty="0"/>
              <a:t>(כותר אחיד – </a:t>
            </a:r>
            <a:r>
              <a:rPr lang="en-US" sz="1600" dirty="0"/>
              <a:t>Uniform title</a:t>
            </a:r>
            <a:r>
              <a:rPr lang="ar-SA" sz="1600" dirty="0" smtClean="0"/>
              <a:t>)</a:t>
            </a:r>
          </a:p>
          <a:p>
            <a:pPr marL="0" indent="0" algn="ctr">
              <a:buNone/>
            </a:pPr>
            <a:endParaRPr lang="he-IL" sz="1600" dirty="0"/>
          </a:p>
          <a:p>
            <a:pPr marL="0" indent="0" algn="ctr">
              <a:buNone/>
            </a:pPr>
            <a:r>
              <a:rPr lang="he-IL" sz="1800" dirty="0" smtClean="0">
                <a:solidFill>
                  <a:srgbClr val="13AD30"/>
                </a:solidFill>
              </a:rPr>
              <a:t>משתתף/</a:t>
            </a:r>
            <a:r>
              <a:rPr lang="he-IL" sz="1800" dirty="0" smtClean="0">
                <a:solidFill>
                  <a:srgbClr val="00B050"/>
                </a:solidFill>
              </a:rPr>
              <a:t>תורם –</a:t>
            </a:r>
            <a:r>
              <a:rPr lang="he-IL" sz="1800" dirty="0" smtClean="0">
                <a:solidFill>
                  <a:srgbClr val="0070C0"/>
                </a:solidFill>
              </a:rPr>
              <a:t> </a:t>
            </a:r>
            <a:r>
              <a:rPr lang="en-GB" sz="1800" dirty="0" smtClean="0">
                <a:solidFill>
                  <a:srgbClr val="00B050"/>
                </a:solidFill>
              </a:rPr>
              <a:t>contributor</a:t>
            </a:r>
            <a:endParaRPr lang="he-IL" sz="18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he-IL" sz="1800" dirty="0" smtClean="0">
                <a:solidFill>
                  <a:srgbClr val="7030A0"/>
                </a:solidFill>
              </a:rPr>
              <a:t>אדם נוסף / תאגיד / משפחה הקשורים ליצירה </a:t>
            </a:r>
            <a:endParaRPr lang="en-GB" sz="1800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sz="1800" dirty="0" smtClean="0">
                <a:solidFill>
                  <a:srgbClr val="7030A0"/>
                </a:solidFill>
              </a:rPr>
              <a:t>other person/ corporate body/ family </a:t>
            </a:r>
            <a:endParaRPr lang="he-IL" sz="1800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sz="1800" dirty="0" smtClean="0">
                <a:solidFill>
                  <a:srgbClr val="7030A0"/>
                </a:solidFill>
              </a:rPr>
              <a:t>associated with work</a:t>
            </a:r>
            <a:r>
              <a:rPr lang="en-GB" sz="1800" dirty="0" smtClean="0"/>
              <a:t> </a:t>
            </a:r>
            <a:endParaRPr lang="he-IL" sz="1800" dirty="0" smtClean="0"/>
          </a:p>
          <a:p>
            <a:pPr marL="0" indent="0" algn="ctr">
              <a:buNone/>
            </a:pPr>
            <a:r>
              <a:rPr lang="he-IL" sz="1800" dirty="0" smtClean="0">
                <a:solidFill>
                  <a:schemeClr val="accent3">
                    <a:lumMod val="75000"/>
                  </a:schemeClr>
                </a:solidFill>
              </a:rPr>
              <a:t>ועוד...</a:t>
            </a:r>
            <a:r>
              <a:rPr lang="en-GB" sz="1800" dirty="0" smtClean="0"/>
              <a:t> </a:t>
            </a:r>
            <a:endParaRPr lang="he-I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696200" cy="994122"/>
          </a:xfrm>
        </p:spPr>
        <p:txBody>
          <a:bodyPr>
            <a:normAutofit fontScale="90000"/>
          </a:bodyPr>
          <a:lstStyle/>
          <a:p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כותר מועדף -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preferred title </a:t>
            </a:r>
            <a:r>
              <a:rPr lang="he-IL" dirty="0">
                <a:solidFill>
                  <a:srgbClr val="5F9127"/>
                </a:solidFill>
              </a:rPr>
              <a:t/>
            </a:r>
            <a:br>
              <a:rPr lang="he-IL" dirty="0">
                <a:solidFill>
                  <a:srgbClr val="5F9127"/>
                </a:solidFill>
              </a:rPr>
            </a:br>
            <a:r>
              <a:rPr lang="he-IL" sz="2200" dirty="0" smtClean="0"/>
              <a:t>(כותר אחיד – </a:t>
            </a:r>
            <a:r>
              <a:rPr lang="en-US" sz="2200" dirty="0" smtClean="0"/>
              <a:t>(Uniform title</a:t>
            </a:r>
            <a:endParaRPr lang="he-IL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e-IL" sz="1800" dirty="0" smtClean="0"/>
              <a:t>כותר מועדף אחד</a:t>
            </a:r>
            <a:r>
              <a:rPr lang="en-US" sz="1800" dirty="0" smtClean="0"/>
              <a:t>(preferred title) </a:t>
            </a:r>
            <a:endParaRPr lang="he-IL" sz="1800" dirty="0" smtClean="0"/>
          </a:p>
          <a:p>
            <a:pPr marL="0" indent="0">
              <a:buNone/>
            </a:pPr>
            <a:r>
              <a:rPr lang="he-IL" sz="1800" dirty="0" smtClean="0"/>
              <a:t>מרכז </a:t>
            </a:r>
            <a:r>
              <a:rPr lang="he-IL" sz="1800" dirty="0"/>
              <a:t>יחד את </a:t>
            </a:r>
            <a:r>
              <a:rPr lang="he-IL" sz="1800" dirty="0" smtClean="0"/>
              <a:t>כל הביטויים וההתגלמויות של </a:t>
            </a:r>
            <a:r>
              <a:rPr lang="he-IL" sz="1800" dirty="0"/>
              <a:t>יצירה </a:t>
            </a:r>
            <a:r>
              <a:rPr lang="he-IL" sz="1800" dirty="0" err="1" smtClean="0"/>
              <a:t>מסויימת</a:t>
            </a:r>
            <a:r>
              <a:rPr lang="he-IL" sz="1800" dirty="0" smtClean="0"/>
              <a:t> במקום אחד</a:t>
            </a:r>
          </a:p>
          <a:p>
            <a:pPr marL="0" indent="0">
              <a:buNone/>
            </a:pPr>
            <a:endParaRPr lang="he-IL" sz="1400" dirty="0" smtClean="0"/>
          </a:p>
          <a:p>
            <a:r>
              <a:rPr lang="en-US" sz="1400" dirty="0" smtClean="0"/>
              <a:t>130</a:t>
            </a:r>
            <a:r>
              <a:rPr lang="he-IL" sz="1400" dirty="0" smtClean="0"/>
              <a:t> יצירות ללא יוצר</a:t>
            </a:r>
          </a:p>
          <a:p>
            <a:pPr marL="571500" lvl="1" indent="-171450"/>
            <a:r>
              <a:rPr lang="he-IL" sz="1400" dirty="0" smtClean="0"/>
              <a:t>כתבי קודש</a:t>
            </a:r>
          </a:p>
          <a:p>
            <a:pPr marL="571500" lvl="1" indent="-171450"/>
            <a:r>
              <a:rPr lang="he-IL" sz="1400" dirty="0" smtClean="0"/>
              <a:t>ספרי תפילה</a:t>
            </a:r>
          </a:p>
          <a:p>
            <a:pPr marL="571500" lvl="1" indent="-171450"/>
            <a:r>
              <a:rPr lang="he-IL" sz="1400" dirty="0" smtClean="0"/>
              <a:t>יצירות אנונימיות עתיקות (אלף לילה ולילה)</a:t>
            </a:r>
          </a:p>
          <a:p>
            <a:pPr marL="571500" lvl="1" indent="-171450"/>
            <a:endParaRPr lang="he-IL" sz="1400" dirty="0" smtClean="0"/>
          </a:p>
          <a:p>
            <a:pPr marL="0" indent="0">
              <a:buNone/>
            </a:pPr>
            <a:r>
              <a:rPr lang="he-IL" sz="1400" dirty="0"/>
              <a:t>סיפורי אלף לילה ולילה הופיעו תחת השמות: אלף לילה ולילה, מעשיות אלף לילה ולילה</a:t>
            </a:r>
          </a:p>
          <a:p>
            <a:pPr marL="0" indent="0">
              <a:buNone/>
            </a:pPr>
            <a:r>
              <a:rPr lang="he-IL" sz="1400" dirty="0"/>
              <a:t>כותר </a:t>
            </a:r>
            <a:r>
              <a:rPr lang="he-IL" sz="1400" dirty="0" smtClean="0"/>
              <a:t>מועדף: </a:t>
            </a:r>
            <a:r>
              <a:rPr lang="he-IL" sz="1400" dirty="0"/>
              <a:t>אלף לילה </a:t>
            </a:r>
            <a:r>
              <a:rPr lang="he-IL" sz="1400" dirty="0" smtClean="0"/>
              <a:t>ולילה</a:t>
            </a:r>
          </a:p>
          <a:p>
            <a:pPr marL="0" indent="0">
              <a:buNone/>
            </a:pPr>
            <a:endParaRPr lang="he-IL" sz="1400" dirty="0"/>
          </a:p>
          <a:p>
            <a:pPr marL="457200" lvl="3" indent="0">
              <a:buNone/>
            </a:pPr>
            <a:r>
              <a:rPr lang="en-US" sz="1600" dirty="0"/>
              <a:t>130 _0  $</a:t>
            </a:r>
            <a:r>
              <a:rPr lang="en-US" sz="1600" dirty="0" err="1"/>
              <a:t>a</a:t>
            </a:r>
            <a:r>
              <a:rPr lang="en-US" sz="1600" b="1" dirty="0" err="1"/>
              <a:t>Planet</a:t>
            </a:r>
            <a:r>
              <a:rPr lang="en-US" sz="1600" b="1" dirty="0"/>
              <a:t> of the apes</a:t>
            </a:r>
            <a:r>
              <a:rPr lang="en-US" sz="1600" dirty="0"/>
              <a:t> (Motion picture : 1968)</a:t>
            </a:r>
            <a:endParaRPr lang="he-IL" sz="1600" dirty="0"/>
          </a:p>
          <a:p>
            <a:pPr marL="457200" lvl="3" indent="0">
              <a:buNone/>
            </a:pPr>
            <a:r>
              <a:rPr lang="en-US" sz="1600" dirty="0"/>
              <a:t>130 _0</a:t>
            </a:r>
            <a:r>
              <a:rPr lang="he-IL" sz="1600" dirty="0"/>
              <a:t> $</a:t>
            </a:r>
            <a:r>
              <a:rPr lang="en-US" sz="1600" dirty="0"/>
              <a:t>a</a:t>
            </a:r>
            <a:r>
              <a:rPr lang="he-IL" sz="1600" dirty="0"/>
              <a:t>תנ"ך. $</a:t>
            </a:r>
            <a:r>
              <a:rPr lang="en-US" sz="1600" dirty="0"/>
              <a:t>f</a:t>
            </a:r>
            <a:r>
              <a:rPr lang="he-IL" sz="1600" dirty="0"/>
              <a:t>תשע"ד</a:t>
            </a:r>
          </a:p>
          <a:p>
            <a:pPr marL="0" indent="0">
              <a:buNone/>
            </a:pPr>
            <a:endParaRPr lang="he-IL" sz="1400" dirty="0"/>
          </a:p>
          <a:p>
            <a:pPr marL="571500" lvl="1" indent="-171450"/>
            <a:endParaRPr lang="he-IL" sz="1400" dirty="0" smtClean="0"/>
          </a:p>
          <a:p>
            <a:pPr marL="571500" lvl="1" indent="-171450"/>
            <a:endParaRPr lang="he-IL" sz="1400" dirty="0" smtClean="0"/>
          </a:p>
          <a:p>
            <a:pPr marL="0" indent="0">
              <a:buNone/>
            </a:pPr>
            <a:endParaRPr lang="he-IL" sz="1400" dirty="0" smtClean="0"/>
          </a:p>
          <a:p>
            <a:pPr marL="0" indent="0">
              <a:buNone/>
            </a:pPr>
            <a:endParaRPr lang="he-IL" sz="1400" dirty="0" smtClean="0"/>
          </a:p>
          <a:p>
            <a:pPr marL="0" indent="0">
              <a:buNone/>
            </a:pPr>
            <a:r>
              <a:rPr lang="he-IL" sz="1400" dirty="0" smtClean="0"/>
              <a:t> 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68985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88640"/>
            <a:ext cx="7696200" cy="720080"/>
          </a:xfrm>
        </p:spPr>
        <p:txBody>
          <a:bodyPr>
            <a:normAutofit fontScale="90000"/>
          </a:bodyPr>
          <a:lstStyle/>
          <a:p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כותר </a:t>
            </a:r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מועדף -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preferred title </a:t>
            </a:r>
            <a:r>
              <a:rPr lang="he-IL" dirty="0">
                <a:solidFill>
                  <a:srgbClr val="5F9127"/>
                </a:solidFill>
              </a:rPr>
              <a:t/>
            </a:r>
            <a:br>
              <a:rPr lang="he-IL" dirty="0">
                <a:solidFill>
                  <a:srgbClr val="5F9127"/>
                </a:solidFill>
              </a:rPr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52736"/>
            <a:ext cx="7696200" cy="5256584"/>
          </a:xfrm>
        </p:spPr>
        <p:txBody>
          <a:bodyPr>
            <a:noAutofit/>
          </a:bodyPr>
          <a:lstStyle/>
          <a:p>
            <a:r>
              <a:rPr lang="he-IL" sz="1800" b="1" dirty="0">
                <a:solidFill>
                  <a:schemeClr val="tx2"/>
                </a:solidFill>
              </a:rPr>
              <a:t>10 240</a:t>
            </a:r>
            <a:r>
              <a:rPr lang="he-IL" sz="1800" dirty="0"/>
              <a:t> כותר מועדף </a:t>
            </a:r>
            <a:r>
              <a:rPr lang="he-IL" sz="1800" dirty="0" err="1"/>
              <a:t>לקבצי</a:t>
            </a:r>
            <a:r>
              <a:rPr lang="he-IL" sz="1800" dirty="0"/>
              <a:t> יצירות </a:t>
            </a:r>
            <a:r>
              <a:rPr lang="en-US" sz="1800" dirty="0"/>
              <a:t>compilation)</a:t>
            </a:r>
            <a:r>
              <a:rPr lang="he-IL" sz="1800" dirty="0" smtClean="0"/>
              <a:t>) של </a:t>
            </a:r>
            <a:r>
              <a:rPr lang="he-IL" sz="1800" dirty="0"/>
              <a:t>יוצר אחד</a:t>
            </a:r>
          </a:p>
          <a:p>
            <a:pPr marL="0" indent="0">
              <a:buNone/>
            </a:pPr>
            <a:r>
              <a:rPr lang="he-IL" sz="1600" dirty="0"/>
              <a:t>       יצירה שלא חוברה מתחילה כיצירה אחת אלא מורכבת מיצירות שנקבצו </a:t>
            </a:r>
            <a:r>
              <a:rPr lang="he-IL" sz="1600" dirty="0" smtClean="0"/>
              <a:t>יחד </a:t>
            </a:r>
            <a:r>
              <a:rPr lang="he-IL" sz="1600" dirty="0"/>
              <a:t>תקבל </a:t>
            </a:r>
            <a:r>
              <a:rPr lang="he-IL" sz="1600" dirty="0" smtClean="0"/>
              <a:t>כותר                                                                           מועדף כללי </a:t>
            </a:r>
          </a:p>
          <a:p>
            <a:pPr marL="0" indent="0">
              <a:buNone/>
            </a:pPr>
            <a:endParaRPr lang="he-IL" sz="1600" dirty="0"/>
          </a:p>
          <a:p>
            <a:pPr marL="0" indent="0">
              <a:buNone/>
            </a:pPr>
            <a:endParaRPr lang="he-IL" sz="1400" dirty="0"/>
          </a:p>
          <a:p>
            <a:pPr marL="571500" lvl="1" indent="-171450"/>
            <a:r>
              <a:rPr lang="he-IL" sz="1600" dirty="0"/>
              <a:t>יצירות </a:t>
            </a:r>
            <a:r>
              <a:rPr lang="en-US" sz="1600" dirty="0"/>
              <a:t>Works</a:t>
            </a:r>
          </a:p>
          <a:p>
            <a:pPr marL="571500" lvl="1" indent="-171450"/>
            <a:r>
              <a:rPr lang="he-IL" sz="1600" dirty="0"/>
              <a:t>שירים </a:t>
            </a:r>
            <a:r>
              <a:rPr lang="en-US" sz="1600" dirty="0"/>
              <a:t>Poems</a:t>
            </a:r>
          </a:p>
          <a:p>
            <a:pPr marL="571500" lvl="1" indent="-171450"/>
            <a:r>
              <a:rPr lang="he-IL" sz="1600" dirty="0"/>
              <a:t>מחזות </a:t>
            </a:r>
            <a:r>
              <a:rPr lang="en-US" sz="1600" dirty="0" smtClean="0"/>
              <a:t>Plays</a:t>
            </a:r>
            <a:endParaRPr lang="he-IL" sz="1600" dirty="0" smtClean="0"/>
          </a:p>
          <a:p>
            <a:pPr marL="571500" lvl="1" indent="-171450"/>
            <a:endParaRPr lang="en-US" sz="1600" dirty="0"/>
          </a:p>
          <a:p>
            <a:pPr marL="0" indent="0">
              <a:buNone/>
            </a:pPr>
            <a:r>
              <a:rPr lang="he-IL" sz="1600" dirty="0"/>
              <a:t>  1 100  </a:t>
            </a:r>
            <a:r>
              <a:rPr lang="en-US" sz="1600" dirty="0"/>
              <a:t>$a</a:t>
            </a:r>
            <a:r>
              <a:rPr lang="he-IL" sz="1600" dirty="0" err="1"/>
              <a:t>ביאליק,חיים</a:t>
            </a:r>
            <a:r>
              <a:rPr lang="he-IL" sz="1600" dirty="0"/>
              <a:t> נחמן</a:t>
            </a:r>
          </a:p>
          <a:p>
            <a:pPr marL="0" indent="0">
              <a:buNone/>
            </a:pPr>
            <a:r>
              <a:rPr lang="he-IL" sz="1600" b="1" dirty="0">
                <a:solidFill>
                  <a:schemeClr val="tx2"/>
                </a:solidFill>
              </a:rPr>
              <a:t>10 240 </a:t>
            </a:r>
            <a:r>
              <a:rPr lang="en-US" sz="1600" b="1" dirty="0">
                <a:solidFill>
                  <a:schemeClr val="tx2"/>
                </a:solidFill>
              </a:rPr>
              <a:t>$a</a:t>
            </a:r>
            <a:r>
              <a:rPr lang="he-IL" sz="1600" b="1" dirty="0">
                <a:solidFill>
                  <a:schemeClr val="tx2"/>
                </a:solidFill>
              </a:rPr>
              <a:t>שירים</a:t>
            </a:r>
          </a:p>
          <a:p>
            <a:pPr marL="0" indent="0">
              <a:buNone/>
            </a:pPr>
            <a:r>
              <a:rPr lang="he-IL" sz="1600" dirty="0"/>
              <a:t>10 245 $</a:t>
            </a:r>
            <a:r>
              <a:rPr lang="en-US" sz="1600" dirty="0"/>
              <a:t>a</a:t>
            </a:r>
            <a:r>
              <a:rPr lang="he-IL" sz="1600" dirty="0"/>
              <a:t>כל שירי </a:t>
            </a:r>
            <a:r>
              <a:rPr lang="he-IL" sz="1600" dirty="0" err="1" smtClean="0"/>
              <a:t>ח.נ.ביאליק</a:t>
            </a:r>
            <a:endParaRPr lang="he-IL" sz="1600" dirty="0" smtClean="0"/>
          </a:p>
          <a:p>
            <a:pPr marL="0" indent="0">
              <a:buNone/>
            </a:pPr>
            <a:endParaRPr lang="he-IL" sz="1600" dirty="0"/>
          </a:p>
          <a:p>
            <a:pPr marL="0" indent="0">
              <a:buNone/>
            </a:pPr>
            <a:r>
              <a:rPr lang="he-IL" sz="1600" dirty="0"/>
              <a:t>אם הקובץ הוא מבחר מכתבי היוצר יש להוסיף </a:t>
            </a:r>
            <a:r>
              <a:rPr lang="en-US" sz="1600" dirty="0" smtClean="0"/>
              <a:t>Selections</a:t>
            </a:r>
            <a:r>
              <a:rPr lang="he-IL" sz="1600" dirty="0" smtClean="0"/>
              <a:t> או </a:t>
            </a:r>
            <a:r>
              <a:rPr lang="he-IL" sz="1600" dirty="0"/>
              <a:t>"מבחר</a:t>
            </a:r>
            <a:r>
              <a:rPr lang="he-IL" sz="1600" dirty="0" smtClean="0"/>
              <a:t>"</a:t>
            </a:r>
          </a:p>
          <a:p>
            <a:pPr marL="0" indent="0">
              <a:buNone/>
            </a:pPr>
            <a:endParaRPr lang="he-IL" sz="1600" dirty="0"/>
          </a:p>
          <a:p>
            <a:pPr marL="0" indent="0">
              <a:buNone/>
            </a:pPr>
            <a:r>
              <a:rPr lang="he-IL" sz="1600" dirty="0"/>
              <a:t>1 100  </a:t>
            </a:r>
            <a:r>
              <a:rPr lang="en-US" sz="1600" dirty="0"/>
              <a:t>$a</a:t>
            </a:r>
            <a:r>
              <a:rPr lang="he-IL" sz="1600" dirty="0"/>
              <a:t>ביאליק</a:t>
            </a:r>
            <a:r>
              <a:rPr lang="he-IL" sz="1600" dirty="0" smtClean="0"/>
              <a:t>, חיים </a:t>
            </a:r>
            <a:r>
              <a:rPr lang="he-IL" sz="1600" dirty="0"/>
              <a:t>נחמן</a:t>
            </a:r>
          </a:p>
          <a:p>
            <a:pPr marL="0" indent="0">
              <a:buNone/>
            </a:pPr>
            <a:r>
              <a:rPr lang="he-IL" sz="1600" b="1" dirty="0">
                <a:solidFill>
                  <a:schemeClr val="tx2"/>
                </a:solidFill>
              </a:rPr>
              <a:t>10 240 </a:t>
            </a:r>
            <a:r>
              <a:rPr lang="en-US" sz="1600" b="1" dirty="0">
                <a:solidFill>
                  <a:schemeClr val="tx2"/>
                </a:solidFill>
              </a:rPr>
              <a:t>$a</a:t>
            </a:r>
            <a:r>
              <a:rPr lang="he-IL" sz="1600" b="1" dirty="0">
                <a:solidFill>
                  <a:schemeClr val="tx2"/>
                </a:solidFill>
              </a:rPr>
              <a:t>שירים. $</a:t>
            </a:r>
            <a:r>
              <a:rPr lang="en-US" sz="1600" b="1" dirty="0">
                <a:solidFill>
                  <a:schemeClr val="tx2"/>
                </a:solidFill>
              </a:rPr>
              <a:t>k</a:t>
            </a:r>
            <a:r>
              <a:rPr lang="he-IL" sz="1600" b="1" dirty="0">
                <a:solidFill>
                  <a:schemeClr val="tx2"/>
                </a:solidFill>
              </a:rPr>
              <a:t> מבחר</a:t>
            </a:r>
          </a:p>
          <a:p>
            <a:pPr marL="0" indent="0">
              <a:buNone/>
            </a:pPr>
            <a:r>
              <a:rPr lang="he-IL" sz="1600" dirty="0"/>
              <a:t>10 245 $</a:t>
            </a:r>
            <a:r>
              <a:rPr lang="en-US" sz="1600" dirty="0"/>
              <a:t>a</a:t>
            </a:r>
            <a:r>
              <a:rPr lang="he-IL" sz="1600" dirty="0"/>
              <a:t>לקט משירי ח</a:t>
            </a:r>
            <a:r>
              <a:rPr lang="he-IL" sz="1600" dirty="0" smtClean="0"/>
              <a:t>. נ. ביאליק</a:t>
            </a:r>
            <a:endParaRPr lang="he-IL" sz="1600" dirty="0"/>
          </a:p>
          <a:p>
            <a:pPr marL="0" indent="0">
              <a:buNone/>
            </a:pPr>
            <a:endParaRPr lang="he-IL" sz="1400" dirty="0" smtClean="0"/>
          </a:p>
          <a:p>
            <a:pPr marL="0" indent="0">
              <a:buNone/>
            </a:pPr>
            <a:endParaRPr lang="he-IL" sz="1400" dirty="0" smtClean="0"/>
          </a:p>
          <a:p>
            <a:pPr marL="0" indent="0">
              <a:buNone/>
            </a:pPr>
            <a:r>
              <a:rPr lang="he-IL" sz="1400" dirty="0" smtClean="0"/>
              <a:t> 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4557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696200" cy="1052736"/>
          </a:xfrm>
        </p:spPr>
        <p:txBody>
          <a:bodyPr>
            <a:normAutofit fontScale="90000"/>
          </a:bodyPr>
          <a:lstStyle/>
          <a:p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כותר </a:t>
            </a:r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מועדף -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preferred title </a:t>
            </a:r>
            <a:r>
              <a:rPr lang="he-IL" dirty="0">
                <a:solidFill>
                  <a:srgbClr val="5F9127"/>
                </a:solidFill>
              </a:rPr>
              <a:t/>
            </a:r>
            <a:br>
              <a:rPr lang="he-IL" dirty="0">
                <a:solidFill>
                  <a:srgbClr val="5F9127"/>
                </a:solidFill>
              </a:rPr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7696200" cy="5328592"/>
          </a:xfrm>
        </p:spPr>
        <p:txBody>
          <a:bodyPr>
            <a:noAutofit/>
          </a:bodyPr>
          <a:lstStyle/>
          <a:p>
            <a:pPr marL="342900" lvl="2" indent="-342900">
              <a:buFont typeface="Wingdings" panose="05000000000000000000" pitchFamily="2" charset="2"/>
              <a:buChar char="q"/>
            </a:pPr>
            <a:r>
              <a:rPr lang="he-IL" sz="1800" b="1" dirty="0">
                <a:solidFill>
                  <a:schemeClr val="tx2"/>
                </a:solidFill>
              </a:rPr>
              <a:t>10 240</a:t>
            </a:r>
            <a:r>
              <a:rPr lang="he-IL" sz="1800" dirty="0"/>
              <a:t> </a:t>
            </a:r>
            <a:r>
              <a:rPr lang="he-IL" sz="1800" dirty="0" smtClean="0"/>
              <a:t>- כותר </a:t>
            </a:r>
            <a:r>
              <a:rPr lang="he-IL" sz="1800" dirty="0"/>
              <a:t>מועדף ליצירה של יוצר אחד </a:t>
            </a:r>
            <a:endParaRPr lang="he-IL" sz="1800" dirty="0" smtClean="0"/>
          </a:p>
          <a:p>
            <a:pPr marL="742950" lvl="3" indent="-285750"/>
            <a:r>
              <a:rPr lang="he-IL" sz="1400" dirty="0" smtClean="0"/>
              <a:t>לקבוץ </a:t>
            </a:r>
            <a:r>
              <a:rPr lang="he-IL" sz="1400" dirty="0"/>
              <a:t>יצירה </a:t>
            </a:r>
            <a:r>
              <a:rPr lang="he-IL" sz="1400" dirty="0" err="1"/>
              <a:t>מסויימת</a:t>
            </a:r>
            <a:r>
              <a:rPr lang="he-IL" sz="1400" dirty="0"/>
              <a:t> במקום אחד כולל </a:t>
            </a:r>
            <a:r>
              <a:rPr lang="he-IL" sz="1400" dirty="0" smtClean="0"/>
              <a:t>תרגומים</a:t>
            </a:r>
          </a:p>
          <a:p>
            <a:pPr marL="742950" lvl="3" indent="-285750"/>
            <a:r>
              <a:rPr lang="he-IL" sz="1400" dirty="0" smtClean="0"/>
              <a:t>כותר מקורי של מהדורה חדשה המתפרסמת בשם חדש</a:t>
            </a:r>
          </a:p>
          <a:p>
            <a:pPr marL="0" indent="0" algn="l" rtl="0">
              <a:buNone/>
            </a:pPr>
            <a:endParaRPr lang="en-US" altLang="he-IL" sz="1400" dirty="0">
              <a:solidFill>
                <a:schemeClr val="tx2"/>
              </a:solidFill>
            </a:endParaRPr>
          </a:p>
          <a:p>
            <a:pPr marL="0" indent="0" algn="l" rtl="0">
              <a:buNone/>
            </a:pPr>
            <a:r>
              <a:rPr lang="en-US" altLang="he-IL" sz="1400" b="1" dirty="0" smtClean="0">
                <a:latin typeface="Courier New" pitchFamily="49" charset="0"/>
                <a:cs typeface="Courier New" pitchFamily="49" charset="0"/>
              </a:rPr>
              <a:t>100 1  </a:t>
            </a:r>
            <a:r>
              <a:rPr lang="en-US" altLang="he-IL" sz="1400" b="1" dirty="0">
                <a:latin typeface="Courier New" pitchFamily="49" charset="0"/>
                <a:cs typeface="Courier New" pitchFamily="49" charset="0"/>
              </a:rPr>
              <a:t>$a Monson, Craig. </a:t>
            </a:r>
          </a:p>
          <a:p>
            <a:pPr marL="0" indent="0" algn="l" rtl="0">
              <a:buNone/>
            </a:pPr>
            <a:r>
              <a:rPr lang="en-US" altLang="he-IL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240 10  </a:t>
            </a:r>
            <a:r>
              <a:rPr lang="en-US" altLang="he-IL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$a Disembodied voices</a:t>
            </a:r>
          </a:p>
          <a:p>
            <a:pPr marL="0" indent="0" algn="l" rtl="0">
              <a:buNone/>
            </a:pPr>
            <a:r>
              <a:rPr lang="en-US" altLang="he-IL" sz="1400" b="1" dirty="0">
                <a:latin typeface="Courier New" pitchFamily="49" charset="0"/>
                <a:cs typeface="Courier New" pitchFamily="49" charset="0"/>
              </a:rPr>
              <a:t>245 </a:t>
            </a:r>
            <a:r>
              <a:rPr lang="en-US" altLang="he-IL" sz="1400" b="1" dirty="0" smtClean="0"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altLang="he-IL" sz="1400" b="1" dirty="0">
                <a:latin typeface="Courier New" pitchFamily="49" charset="0"/>
                <a:cs typeface="Courier New" pitchFamily="49" charset="0"/>
              </a:rPr>
              <a:t>$a Divas in the </a:t>
            </a:r>
            <a:r>
              <a:rPr lang="en-US" altLang="he-IL" sz="1400" b="1" dirty="0" smtClean="0">
                <a:latin typeface="Courier New" pitchFamily="49" charset="0"/>
                <a:cs typeface="Courier New" pitchFamily="49" charset="0"/>
              </a:rPr>
              <a:t>convent : $b </a:t>
            </a:r>
            <a:r>
              <a:rPr lang="en-US" altLang="he-IL" sz="1400" b="1" dirty="0">
                <a:latin typeface="Courier New" pitchFamily="49" charset="0"/>
                <a:cs typeface="Courier New" pitchFamily="49" charset="0"/>
              </a:rPr>
              <a:t>nuns, music, and </a:t>
            </a:r>
            <a:r>
              <a:rPr lang="en-US" altLang="he-IL" sz="1400" b="1" dirty="0" smtClean="0">
                <a:latin typeface="Courier New" pitchFamily="49" charset="0"/>
                <a:cs typeface="Courier New" pitchFamily="49" charset="0"/>
              </a:rPr>
              <a:t>defiance in	seventeenth-century </a:t>
            </a:r>
            <a:r>
              <a:rPr lang="en-US" altLang="he-IL" sz="1400" b="1" dirty="0">
                <a:latin typeface="Courier New" pitchFamily="49" charset="0"/>
                <a:cs typeface="Courier New" pitchFamily="49" charset="0"/>
              </a:rPr>
              <a:t>Italy / $c Craig </a:t>
            </a:r>
            <a:r>
              <a:rPr lang="en-US" altLang="he-IL" sz="1400" b="1" dirty="0" err="1" smtClean="0">
                <a:latin typeface="Courier New" pitchFamily="49" charset="0"/>
                <a:cs typeface="Courier New" pitchFamily="49" charset="0"/>
              </a:rPr>
              <a:t>A.Monson</a:t>
            </a:r>
            <a:r>
              <a:rPr lang="en-US" altLang="he-IL" sz="1400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 algn="l" rtl="0">
              <a:buNone/>
            </a:pPr>
            <a:r>
              <a:rPr lang="en-US" altLang="he-IL" sz="1400" b="1" dirty="0" smtClean="0">
                <a:latin typeface="Courier New" pitchFamily="49" charset="0"/>
                <a:cs typeface="Courier New" pitchFamily="49" charset="0"/>
              </a:rPr>
              <a:t>500  </a:t>
            </a:r>
            <a:r>
              <a:rPr lang="en-US" altLang="he-IL" sz="1400" b="1" dirty="0">
                <a:latin typeface="Courier New" pitchFamily="49" charset="0"/>
                <a:cs typeface="Courier New" pitchFamily="49" charset="0"/>
              </a:rPr>
              <a:t>$a Revision of the author’s Disembodied voices.</a:t>
            </a:r>
          </a:p>
          <a:p>
            <a:pPr marL="742950" lvl="3" indent="-285750"/>
            <a:endParaRPr lang="he-IL" sz="1400" dirty="0"/>
          </a:p>
          <a:p>
            <a:pPr marL="0" lvl="2" indent="0">
              <a:buNone/>
            </a:pPr>
            <a:r>
              <a:rPr lang="he-IL" sz="1800" b="1" dirty="0" smtClean="0">
                <a:solidFill>
                  <a:schemeClr val="tx2"/>
                </a:solidFill>
              </a:rPr>
              <a:t>130</a:t>
            </a:r>
            <a:r>
              <a:rPr lang="he-IL" sz="1800" dirty="0" smtClean="0"/>
              <a:t> כותר מועדף ליצירה המקוטלגת לפי כותר</a:t>
            </a:r>
          </a:p>
          <a:p>
            <a:pPr marL="742950" lvl="3" indent="-285750"/>
            <a:endParaRPr lang="en-US" sz="1400" dirty="0"/>
          </a:p>
          <a:p>
            <a:pPr marL="0" indent="0" algn="l" rtl="0">
              <a:buNone/>
            </a:pPr>
            <a:r>
              <a:rPr lang="en-US" altLang="he-IL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130 0 </a:t>
            </a:r>
            <a:r>
              <a:rPr lang="en-US" altLang="he-IL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$a Contemporary art and multicultural education</a:t>
            </a:r>
            <a:r>
              <a:rPr lang="en-US" altLang="he-IL" sz="1400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 algn="l" rtl="0">
              <a:buNone/>
            </a:pPr>
            <a:r>
              <a:rPr lang="en-US" altLang="he-IL" sz="1400" b="1" dirty="0" smtClean="0">
                <a:latin typeface="Courier New" pitchFamily="49" charset="0"/>
                <a:cs typeface="Courier New" pitchFamily="49" charset="0"/>
              </a:rPr>
              <a:t>245 10  </a:t>
            </a:r>
            <a:r>
              <a:rPr lang="en-US" altLang="he-IL" sz="1400" b="1" dirty="0">
                <a:latin typeface="Courier New" pitchFamily="49" charset="0"/>
                <a:cs typeface="Courier New" pitchFamily="49" charset="0"/>
              </a:rPr>
              <a:t>$a Rethinking Contemporary Art and Multicultural 	  Education / $c The New Museum of Contemporary Art.</a:t>
            </a:r>
          </a:p>
          <a:p>
            <a:pPr marL="0" indent="0" algn="l" rtl="0">
              <a:buNone/>
            </a:pPr>
            <a:r>
              <a:rPr lang="en-US" altLang="he-IL" sz="1400" b="1" dirty="0">
                <a:latin typeface="Courier New" pitchFamily="49" charset="0"/>
                <a:cs typeface="Courier New" pitchFamily="49" charset="0"/>
              </a:rPr>
              <a:t>250  $a Fully revised second edition.</a:t>
            </a:r>
          </a:p>
          <a:p>
            <a:pPr marL="0" indent="0" algn="l" rtl="0">
              <a:buNone/>
            </a:pPr>
            <a:r>
              <a:rPr lang="en-US" altLang="he-IL" sz="1400" b="1" dirty="0" smtClean="0">
                <a:latin typeface="Courier New" pitchFamily="49" charset="0"/>
                <a:cs typeface="Courier New" pitchFamily="49" charset="0"/>
              </a:rPr>
              <a:t>264  1  </a:t>
            </a:r>
            <a:r>
              <a:rPr lang="en-US" altLang="he-IL" sz="1400" b="1" dirty="0">
                <a:latin typeface="Courier New" pitchFamily="49" charset="0"/>
                <a:cs typeface="Courier New" pitchFamily="49" charset="0"/>
              </a:rPr>
              <a:t>$a New York, NY : $b </a:t>
            </a:r>
            <a:r>
              <a:rPr lang="en-US" altLang="he-IL" sz="1400" b="1" dirty="0" err="1">
                <a:latin typeface="Courier New" pitchFamily="49" charset="0"/>
                <a:cs typeface="Courier New" pitchFamily="49" charset="0"/>
              </a:rPr>
              <a:t>Routledge</a:t>
            </a:r>
            <a:r>
              <a:rPr lang="en-US" altLang="he-IL" sz="1400" b="1" dirty="0">
                <a:latin typeface="Courier New" pitchFamily="49" charset="0"/>
                <a:cs typeface="Courier New" pitchFamily="49" charset="0"/>
              </a:rPr>
              <a:t>, $c 2011.</a:t>
            </a:r>
          </a:p>
          <a:p>
            <a:pPr marL="742950" lvl="3" indent="-285750"/>
            <a:endParaRPr lang="he-IL" sz="1400" dirty="0" smtClean="0"/>
          </a:p>
          <a:p>
            <a:pPr marL="0" lvl="2" indent="0">
              <a:buNone/>
            </a:pPr>
            <a:r>
              <a:rPr lang="he-IL" sz="1400" dirty="0" smtClean="0"/>
              <a:t>הפרסום המקורי: </a:t>
            </a:r>
          </a:p>
          <a:p>
            <a:pPr marL="0" lvl="2" indent="0" algn="l" rtl="0">
              <a:buNone/>
            </a:pPr>
            <a:r>
              <a:rPr lang="en-US" altLang="he-IL" sz="1400" b="1" dirty="0" smtClean="0">
                <a:latin typeface="Courier New" pitchFamily="49" charset="0"/>
                <a:cs typeface="Courier New" pitchFamily="49" charset="0"/>
              </a:rPr>
              <a:t>245 00  </a:t>
            </a:r>
            <a:r>
              <a:rPr lang="en-US" altLang="he-IL" sz="1400" b="1" dirty="0">
                <a:latin typeface="Courier New" pitchFamily="49" charset="0"/>
                <a:cs typeface="Courier New" pitchFamily="49" charset="0"/>
              </a:rPr>
              <a:t>$a Contemporary art and multicultural education / $</a:t>
            </a:r>
            <a:r>
              <a:rPr lang="en-US" altLang="he-IL" sz="1400" b="1" dirty="0" smtClean="0">
                <a:latin typeface="Courier New" pitchFamily="49" charset="0"/>
                <a:cs typeface="Courier New" pitchFamily="49" charset="0"/>
              </a:rPr>
              <a:t>c edited by </a:t>
            </a:r>
            <a:r>
              <a:rPr lang="en-US" altLang="he-IL" sz="1400" b="1" dirty="0">
                <a:latin typeface="Courier New" pitchFamily="49" charset="0"/>
                <a:cs typeface="Courier New" pitchFamily="49" charset="0"/>
              </a:rPr>
              <a:t>Susan </a:t>
            </a:r>
            <a:r>
              <a:rPr lang="en-US" altLang="he-IL" sz="1400" b="1" dirty="0" err="1">
                <a:latin typeface="Courier New" pitchFamily="49" charset="0"/>
                <a:cs typeface="Courier New" pitchFamily="49" charset="0"/>
              </a:rPr>
              <a:t>Cahan</a:t>
            </a:r>
            <a:r>
              <a:rPr lang="en-US" altLang="he-IL" sz="1400" b="1" dirty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US" altLang="he-IL" sz="1400" b="1" dirty="0" err="1">
                <a:latin typeface="Courier New" pitchFamily="49" charset="0"/>
                <a:cs typeface="Courier New" pitchFamily="49" charset="0"/>
              </a:rPr>
              <a:t>Zoya</a:t>
            </a:r>
            <a:r>
              <a:rPr lang="en-US" altLang="he-IL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he-IL" sz="1400" b="1" dirty="0" err="1">
                <a:latin typeface="Courier New" pitchFamily="49" charset="0"/>
                <a:cs typeface="Courier New" pitchFamily="49" charset="0"/>
              </a:rPr>
              <a:t>Kucor</a:t>
            </a: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285750" lvl="2" indent="-285750" algn="r" rtl="0"/>
            <a:endParaRPr lang="he-IL" sz="1800" dirty="0"/>
          </a:p>
          <a:p>
            <a:pPr marL="0" indent="0">
              <a:buNone/>
            </a:pPr>
            <a:r>
              <a:rPr lang="he-IL" sz="1400" dirty="0" smtClean="0"/>
              <a:t>       </a:t>
            </a:r>
            <a:endParaRPr lang="en-US" sz="1400" dirty="0"/>
          </a:p>
          <a:p>
            <a:pPr marL="0" indent="0">
              <a:buNone/>
            </a:pPr>
            <a:endParaRPr lang="he-IL" sz="1400" dirty="0"/>
          </a:p>
          <a:p>
            <a:pPr marL="0" indent="0">
              <a:buNone/>
            </a:pPr>
            <a:endParaRPr lang="he-IL" sz="1400" dirty="0" smtClean="0"/>
          </a:p>
          <a:p>
            <a:pPr marL="0" indent="0">
              <a:buNone/>
            </a:pPr>
            <a:endParaRPr lang="he-IL" sz="1400" dirty="0" smtClean="0"/>
          </a:p>
          <a:p>
            <a:pPr marL="0" indent="0">
              <a:buNone/>
            </a:pPr>
            <a:r>
              <a:rPr lang="he-IL" sz="1400" dirty="0" smtClean="0"/>
              <a:t> 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56667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696200" cy="994122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תרגומים</a:t>
            </a:r>
            <a:r>
              <a:rPr lang="he-IL" dirty="0"/>
              <a:t/>
            </a:r>
            <a:br>
              <a:rPr lang="he-IL" dirty="0"/>
            </a:br>
            <a:r>
              <a:rPr lang="he-IL" dirty="0">
                <a:solidFill>
                  <a:srgbClr val="5F9127"/>
                </a:solidFill>
              </a:rPr>
              <a:t/>
            </a:r>
            <a:br>
              <a:rPr lang="he-IL" dirty="0">
                <a:solidFill>
                  <a:srgbClr val="5F9127"/>
                </a:solidFill>
              </a:rPr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6752"/>
            <a:ext cx="7696200" cy="4929411"/>
          </a:xfrm>
        </p:spPr>
        <p:txBody>
          <a:bodyPr>
            <a:noAutofit/>
          </a:bodyPr>
          <a:lstStyle/>
          <a:p>
            <a:pPr marL="0" lvl="2" indent="0">
              <a:buNone/>
            </a:pPr>
            <a:r>
              <a:rPr lang="he-IL" sz="2000" b="1" dirty="0">
                <a:solidFill>
                  <a:schemeClr val="tx2"/>
                </a:solidFill>
              </a:rPr>
              <a:t>10 240</a:t>
            </a:r>
            <a:r>
              <a:rPr lang="he-IL" sz="2000" dirty="0"/>
              <a:t> כותר </a:t>
            </a:r>
            <a:r>
              <a:rPr lang="he-IL" sz="2000" dirty="0" smtClean="0"/>
              <a:t>בשפת המקור + שפה (</a:t>
            </a:r>
            <a:r>
              <a:rPr lang="en-US" sz="2000" b="1" dirty="0" smtClean="0">
                <a:solidFill>
                  <a:schemeClr val="tx2"/>
                </a:solidFill>
              </a:rPr>
              <a:t>$l</a:t>
            </a:r>
            <a:r>
              <a:rPr lang="he-IL" sz="2000" dirty="0" smtClean="0"/>
              <a:t>)</a:t>
            </a:r>
          </a:p>
          <a:p>
            <a:pPr marL="0" lvl="2" indent="0">
              <a:buNone/>
            </a:pPr>
            <a:endParaRPr lang="he-IL" sz="1400" dirty="0"/>
          </a:p>
          <a:p>
            <a:r>
              <a:rPr lang="he-IL" sz="1400" dirty="0" smtClean="0"/>
              <a:t>24010 </a:t>
            </a:r>
            <a:r>
              <a:rPr lang="he-IL" sz="1400" dirty="0"/>
              <a:t>לכותר בשפת המקור אם מדובר בתרגום </a:t>
            </a:r>
            <a:r>
              <a:rPr lang="he-IL" sz="1400" dirty="0" smtClean="0"/>
              <a:t>לשפה אחת</a:t>
            </a:r>
          </a:p>
          <a:p>
            <a:endParaRPr lang="he-IL" sz="1400" dirty="0" smtClean="0"/>
          </a:p>
          <a:p>
            <a:pPr marL="0" indent="0">
              <a:buNone/>
            </a:pPr>
            <a:r>
              <a:rPr lang="en-US" sz="1400" dirty="0"/>
              <a:t>100 1 </a:t>
            </a:r>
            <a:r>
              <a:rPr lang="en-US" sz="1400" b="1" dirty="0">
                <a:solidFill>
                  <a:schemeClr val="tx2"/>
                </a:solidFill>
              </a:rPr>
              <a:t>$</a:t>
            </a:r>
            <a:r>
              <a:rPr lang="en-US" sz="1400" b="1" dirty="0" err="1">
                <a:solidFill>
                  <a:schemeClr val="tx2"/>
                </a:solidFill>
              </a:rPr>
              <a:t>a</a:t>
            </a:r>
            <a:r>
              <a:rPr lang="en-US" sz="1400" dirty="0" err="1"/>
              <a:t>Oz</a:t>
            </a:r>
            <a:r>
              <a:rPr lang="en-US" sz="1400" dirty="0"/>
              <a:t>, Amos, </a:t>
            </a:r>
            <a:r>
              <a:rPr lang="en-US" sz="1400" b="1" dirty="0">
                <a:solidFill>
                  <a:schemeClr val="tx2"/>
                </a:solidFill>
              </a:rPr>
              <a:t>$d</a:t>
            </a:r>
            <a:r>
              <a:rPr lang="en-US" sz="1400" dirty="0"/>
              <a:t> 1939-</a:t>
            </a:r>
            <a:endParaRPr lang="he-IL" sz="1400" dirty="0"/>
          </a:p>
          <a:p>
            <a:pPr marL="0" indent="0">
              <a:buNone/>
            </a:pPr>
            <a:r>
              <a:rPr lang="he-IL" sz="1400" b="1" dirty="0">
                <a:solidFill>
                  <a:schemeClr val="tx2"/>
                </a:solidFill>
              </a:rPr>
              <a:t>10 240</a:t>
            </a:r>
            <a:r>
              <a:rPr lang="he-IL" sz="1400" dirty="0"/>
              <a:t> </a:t>
            </a:r>
            <a:r>
              <a:rPr lang="en-US" sz="1400" b="1" dirty="0">
                <a:solidFill>
                  <a:schemeClr val="tx2"/>
                </a:solidFill>
              </a:rPr>
              <a:t>$a</a:t>
            </a:r>
            <a:r>
              <a:rPr lang="en-US" sz="1400" dirty="0"/>
              <a:t> </a:t>
            </a:r>
            <a:r>
              <a:rPr lang="he-IL" sz="1400" dirty="0"/>
              <a:t>מיכאל שלי. </a:t>
            </a:r>
            <a:r>
              <a:rPr lang="en-US" sz="1400" b="1" dirty="0">
                <a:solidFill>
                  <a:schemeClr val="tx2"/>
                </a:solidFill>
              </a:rPr>
              <a:t>$l </a:t>
            </a:r>
            <a:r>
              <a:rPr lang="he-IL" sz="1400" dirty="0"/>
              <a:t>אנגלית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245 10</a:t>
            </a:r>
            <a:r>
              <a:rPr lang="en-US" sz="1400" b="1" dirty="0">
                <a:solidFill>
                  <a:schemeClr val="tx2"/>
                </a:solidFill>
              </a:rPr>
              <a:t> $a</a:t>
            </a:r>
            <a:r>
              <a:rPr lang="en-US" sz="1400" dirty="0"/>
              <a:t> My Michael</a:t>
            </a:r>
            <a:endParaRPr lang="he-IL" sz="1400" dirty="0"/>
          </a:p>
          <a:p>
            <a:pPr marL="0" indent="0">
              <a:buNone/>
            </a:pPr>
            <a:endParaRPr lang="he-IL" sz="1400" dirty="0"/>
          </a:p>
          <a:p>
            <a:pPr lvl="0"/>
            <a:r>
              <a:rPr lang="he-IL" sz="1400" dirty="0" smtClean="0"/>
              <a:t>אין </a:t>
            </a:r>
            <a:r>
              <a:rPr lang="he-IL" sz="1400" dirty="0"/>
              <a:t>לרשום שתי שפות או יותר בתת-שדה </a:t>
            </a:r>
            <a:r>
              <a:rPr lang="en-US" sz="1400" b="1" dirty="0">
                <a:solidFill>
                  <a:schemeClr val="tx2"/>
                </a:solidFill>
              </a:rPr>
              <a:t>$</a:t>
            </a:r>
            <a:r>
              <a:rPr lang="en-US" sz="1400" b="1" dirty="0" smtClean="0">
                <a:solidFill>
                  <a:schemeClr val="tx2"/>
                </a:solidFill>
              </a:rPr>
              <a:t>l</a:t>
            </a:r>
            <a:endParaRPr lang="he-IL" sz="1400" b="1" dirty="0" smtClean="0">
              <a:solidFill>
                <a:schemeClr val="tx2"/>
              </a:solidFill>
            </a:endParaRPr>
          </a:p>
          <a:p>
            <a:pPr lvl="1"/>
            <a:r>
              <a:rPr lang="he-IL" sz="1400" dirty="0" smtClean="0"/>
              <a:t>כל </a:t>
            </a:r>
            <a:r>
              <a:rPr lang="he-IL" sz="1400" dirty="0"/>
              <a:t>שפה </a:t>
            </a:r>
            <a:r>
              <a:rPr lang="he-IL" sz="1400" dirty="0" smtClean="0"/>
              <a:t>נרשמת בנקודת </a:t>
            </a:r>
            <a:r>
              <a:rPr lang="he-IL" sz="1400" dirty="0"/>
              <a:t>גישה </a:t>
            </a:r>
            <a:r>
              <a:rPr lang="he-IL" sz="1400" dirty="0" smtClean="0"/>
              <a:t>נפרדת</a:t>
            </a:r>
          </a:p>
          <a:p>
            <a:pPr lvl="0"/>
            <a:r>
              <a:rPr lang="he-IL" sz="1400" dirty="0" smtClean="0"/>
              <a:t>פרסום בשפות שונות (כמה תרגומים או  </a:t>
            </a:r>
            <a:r>
              <a:rPr lang="he-IL" sz="1400" dirty="0"/>
              <a:t>מקור </a:t>
            </a:r>
            <a:r>
              <a:rPr lang="he-IL" sz="1400" dirty="0" smtClean="0"/>
              <a:t>ותרגום) אין שדה 240</a:t>
            </a:r>
          </a:p>
          <a:p>
            <a:pPr lvl="1"/>
            <a:r>
              <a:rPr lang="he-IL" sz="1400" dirty="0"/>
              <a:t>יש ליצור שתי נקודות גישה אנליטיות , </a:t>
            </a:r>
            <a:r>
              <a:rPr lang="en-US" sz="1400" dirty="0"/>
              <a:t>$a + $</a:t>
            </a:r>
            <a:r>
              <a:rPr lang="en-US" sz="1400" dirty="0" smtClean="0"/>
              <a:t>t</a:t>
            </a:r>
            <a:endParaRPr lang="he-IL" sz="1400" dirty="0" smtClean="0"/>
          </a:p>
          <a:p>
            <a:pPr lvl="1"/>
            <a:r>
              <a:rPr lang="he-IL" sz="1400" dirty="0" smtClean="0"/>
              <a:t> לנקודת </a:t>
            </a:r>
            <a:r>
              <a:rPr lang="he-IL" sz="1400" dirty="0"/>
              <a:t>גישה בשפת המקור לא תתווסף שפה (</a:t>
            </a:r>
            <a:r>
              <a:rPr lang="en-US" sz="1400" dirty="0"/>
              <a:t>$l</a:t>
            </a:r>
            <a:r>
              <a:rPr lang="he-IL" sz="1400" dirty="0" smtClean="0"/>
              <a:t>). (</a:t>
            </a:r>
            <a:r>
              <a:rPr lang="en-US" sz="1400" dirty="0"/>
              <a:t>LC-PCC PS for </a:t>
            </a:r>
            <a:r>
              <a:rPr lang="en-US" sz="1400" dirty="0" smtClean="0">
                <a:hlinkClick r:id="rId2"/>
              </a:rPr>
              <a:t>6.27.3</a:t>
            </a:r>
            <a:r>
              <a:rPr lang="he-IL" sz="1400" dirty="0" smtClean="0"/>
              <a:t>)</a:t>
            </a:r>
          </a:p>
          <a:p>
            <a:pPr marL="0" lvl="0" indent="0">
              <a:buNone/>
            </a:pPr>
            <a:endParaRPr lang="he-IL" sz="1400" dirty="0"/>
          </a:p>
          <a:p>
            <a:pPr marL="0" lvl="0" indent="0" algn="l" rtl="0">
              <a:buNone/>
            </a:pPr>
            <a:endParaRPr lang="en-US" sz="1400" b="1" smtClean="0">
              <a:solidFill>
                <a:schemeClr val="tx2"/>
              </a:solidFill>
            </a:endParaRPr>
          </a:p>
          <a:p>
            <a:pPr marL="0" lvl="0" indent="0" algn="l" rtl="0">
              <a:buNone/>
            </a:pPr>
            <a:r>
              <a:rPr lang="en-US" sz="1400" b="1" smtClean="0">
                <a:solidFill>
                  <a:schemeClr val="tx2"/>
                </a:solidFill>
              </a:rPr>
              <a:t>100 </a:t>
            </a:r>
            <a:r>
              <a:rPr lang="en-US" sz="1400" b="1" dirty="0" smtClean="0">
                <a:solidFill>
                  <a:schemeClr val="tx2"/>
                </a:solidFill>
              </a:rPr>
              <a:t>1    $</a:t>
            </a:r>
            <a:r>
              <a:rPr lang="en-US" sz="1400" b="1" dirty="0">
                <a:solidFill>
                  <a:schemeClr val="tx2"/>
                </a:solidFill>
              </a:rPr>
              <a:t>a </a:t>
            </a:r>
            <a:r>
              <a:rPr lang="en-US" sz="1400" dirty="0" err="1"/>
              <a:t>Macken</a:t>
            </a:r>
            <a:r>
              <a:rPr lang="en-US" sz="1400" dirty="0"/>
              <a:t>, JoAnn Early, </a:t>
            </a:r>
            <a:r>
              <a:rPr lang="en-US" sz="1400" b="1" dirty="0">
                <a:solidFill>
                  <a:schemeClr val="tx2"/>
                </a:solidFill>
              </a:rPr>
              <a:t>$d</a:t>
            </a:r>
            <a:r>
              <a:rPr lang="en-US" sz="1400" dirty="0"/>
              <a:t> 1953-</a:t>
            </a:r>
          </a:p>
          <a:p>
            <a:pPr marL="0" lvl="0" indent="0" algn="l" rtl="0">
              <a:buNone/>
            </a:pPr>
            <a:r>
              <a:rPr lang="en-US" sz="1400" b="1" dirty="0">
                <a:solidFill>
                  <a:schemeClr val="tx2"/>
                </a:solidFill>
              </a:rPr>
              <a:t>245 10 </a:t>
            </a:r>
            <a:r>
              <a:rPr lang="en-US" sz="1400" b="1" dirty="0" smtClean="0">
                <a:solidFill>
                  <a:schemeClr val="tx2"/>
                </a:solidFill>
              </a:rPr>
              <a:t> $</a:t>
            </a:r>
            <a:r>
              <a:rPr lang="en-US" sz="1400" b="1" dirty="0">
                <a:solidFill>
                  <a:schemeClr val="tx2"/>
                </a:solidFill>
              </a:rPr>
              <a:t>a</a:t>
            </a:r>
            <a:r>
              <a:rPr lang="en-US" sz="1400" dirty="0"/>
              <a:t> Mail carrier </a:t>
            </a:r>
            <a:r>
              <a:rPr lang="en-US" sz="1400" b="1" dirty="0">
                <a:solidFill>
                  <a:schemeClr val="tx2"/>
                </a:solidFill>
              </a:rPr>
              <a:t>= $b</a:t>
            </a:r>
            <a:r>
              <a:rPr lang="en-US" sz="1400" dirty="0"/>
              <a:t> El </a:t>
            </a:r>
            <a:r>
              <a:rPr lang="en-US" sz="1400" dirty="0" err="1"/>
              <a:t>cartero</a:t>
            </a:r>
            <a:r>
              <a:rPr lang="en-US" sz="1400" dirty="0"/>
              <a:t> / </a:t>
            </a:r>
            <a:r>
              <a:rPr lang="en-US" sz="1400" b="1" dirty="0">
                <a:solidFill>
                  <a:schemeClr val="tx2"/>
                </a:solidFill>
              </a:rPr>
              <a:t>$c</a:t>
            </a:r>
            <a:r>
              <a:rPr lang="en-US" sz="1400" dirty="0"/>
              <a:t> JoAnn Early </a:t>
            </a:r>
            <a:r>
              <a:rPr lang="en-US" sz="1400" dirty="0" err="1"/>
              <a:t>Macken</a:t>
            </a:r>
            <a:r>
              <a:rPr lang="en-US" sz="1400" dirty="0"/>
              <a:t>.</a:t>
            </a:r>
          </a:p>
          <a:p>
            <a:pPr marL="0" lvl="0" indent="0" algn="l" rtl="0">
              <a:buNone/>
            </a:pPr>
            <a:r>
              <a:rPr lang="en-US" sz="1400" b="1" dirty="0">
                <a:solidFill>
                  <a:schemeClr val="tx2"/>
                </a:solidFill>
              </a:rPr>
              <a:t>700 12 </a:t>
            </a:r>
            <a:r>
              <a:rPr lang="en-US" sz="1400" b="1" dirty="0" smtClean="0">
                <a:solidFill>
                  <a:schemeClr val="tx2"/>
                </a:solidFill>
              </a:rPr>
              <a:t> $</a:t>
            </a:r>
            <a:r>
              <a:rPr lang="en-US" sz="1400" b="1" dirty="0">
                <a:solidFill>
                  <a:schemeClr val="tx2"/>
                </a:solidFill>
              </a:rPr>
              <a:t>a </a:t>
            </a:r>
            <a:r>
              <a:rPr lang="en-US" sz="1400" dirty="0" err="1"/>
              <a:t>Macken</a:t>
            </a:r>
            <a:r>
              <a:rPr lang="en-US" sz="1400" dirty="0"/>
              <a:t>, JoAnn Early, </a:t>
            </a:r>
            <a:r>
              <a:rPr lang="en-US" sz="1400" b="1" dirty="0">
                <a:solidFill>
                  <a:schemeClr val="tx2"/>
                </a:solidFill>
              </a:rPr>
              <a:t>$d </a:t>
            </a:r>
            <a:r>
              <a:rPr lang="en-US" sz="1400" dirty="0"/>
              <a:t>1953- </a:t>
            </a:r>
            <a:r>
              <a:rPr lang="en-US" sz="1400" b="1" dirty="0">
                <a:solidFill>
                  <a:schemeClr val="tx2"/>
                </a:solidFill>
              </a:rPr>
              <a:t>$t</a:t>
            </a:r>
            <a:r>
              <a:rPr lang="en-US" sz="1400" dirty="0"/>
              <a:t> Mail carrier.</a:t>
            </a:r>
          </a:p>
          <a:p>
            <a:pPr marL="0" lvl="0" indent="0" algn="l" rtl="0">
              <a:buNone/>
            </a:pPr>
            <a:r>
              <a:rPr lang="en-US" sz="1400" b="1" dirty="0">
                <a:solidFill>
                  <a:schemeClr val="tx2"/>
                </a:solidFill>
              </a:rPr>
              <a:t>700 12 </a:t>
            </a:r>
            <a:r>
              <a:rPr lang="en-US" sz="1400" b="1" dirty="0" smtClean="0">
                <a:solidFill>
                  <a:schemeClr val="tx2"/>
                </a:solidFill>
              </a:rPr>
              <a:t> $</a:t>
            </a:r>
            <a:r>
              <a:rPr lang="en-US" sz="1400" b="1" dirty="0">
                <a:solidFill>
                  <a:schemeClr val="tx2"/>
                </a:solidFill>
              </a:rPr>
              <a:t>a </a:t>
            </a:r>
            <a:r>
              <a:rPr lang="en-US" sz="1400" dirty="0" err="1"/>
              <a:t>Macken</a:t>
            </a:r>
            <a:r>
              <a:rPr lang="en-US" sz="1400" dirty="0"/>
              <a:t>, JoAnn Early, </a:t>
            </a:r>
            <a:r>
              <a:rPr lang="en-US" sz="1400" b="1" dirty="0">
                <a:solidFill>
                  <a:schemeClr val="tx2"/>
                </a:solidFill>
              </a:rPr>
              <a:t>$d</a:t>
            </a:r>
            <a:r>
              <a:rPr lang="en-US" sz="1400" dirty="0"/>
              <a:t> 1953- </a:t>
            </a:r>
            <a:r>
              <a:rPr lang="en-US" sz="1400" b="1" dirty="0">
                <a:solidFill>
                  <a:schemeClr val="tx2"/>
                </a:solidFill>
              </a:rPr>
              <a:t>$t</a:t>
            </a:r>
            <a:r>
              <a:rPr lang="en-US" sz="1400" dirty="0"/>
              <a:t> Mail carrier. </a:t>
            </a:r>
            <a:r>
              <a:rPr lang="en-US" sz="1400" b="1" dirty="0">
                <a:solidFill>
                  <a:schemeClr val="tx2"/>
                </a:solidFill>
              </a:rPr>
              <a:t>$l</a:t>
            </a:r>
            <a:r>
              <a:rPr lang="en-US" sz="1400" dirty="0"/>
              <a:t> Spanish.</a:t>
            </a:r>
            <a:endParaRPr lang="he-IL" sz="1400" dirty="0" smtClean="0"/>
          </a:p>
          <a:p>
            <a:pPr marL="0" lvl="0" indent="0">
              <a:buNone/>
            </a:pPr>
            <a:endParaRPr lang="en-US" sz="1400" dirty="0"/>
          </a:p>
          <a:p>
            <a:pPr marL="0" indent="0">
              <a:buNone/>
            </a:pPr>
            <a:endParaRPr lang="he-IL" sz="1400" dirty="0"/>
          </a:p>
          <a:p>
            <a:pPr marL="0" indent="0">
              <a:buNone/>
            </a:pPr>
            <a:endParaRPr lang="he-IL" sz="1400" dirty="0" smtClean="0"/>
          </a:p>
          <a:p>
            <a:pPr marL="0" indent="0">
              <a:buNone/>
            </a:pPr>
            <a:endParaRPr lang="he-IL" sz="1400" dirty="0" smtClean="0"/>
          </a:p>
          <a:p>
            <a:pPr marL="0" indent="0">
              <a:buNone/>
            </a:pPr>
            <a:r>
              <a:rPr lang="he-IL" sz="1400" dirty="0" smtClean="0"/>
              <a:t> 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260901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696200" cy="850106"/>
          </a:xfrm>
        </p:spPr>
        <p:txBody>
          <a:bodyPr>
            <a:normAutofit/>
          </a:bodyPr>
          <a:lstStyle/>
          <a:p>
            <a:r>
              <a:rPr lang="he-IL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תיזות</a:t>
            </a:r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ודיסרטציות (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RDA 7.9</a:t>
            </a:r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he-I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68760"/>
            <a:ext cx="7696200" cy="4857403"/>
          </a:xfrm>
        </p:spPr>
        <p:txBody>
          <a:bodyPr>
            <a:noAutofit/>
          </a:bodyPr>
          <a:lstStyle/>
          <a:p>
            <a:r>
              <a:rPr lang="he-IL" sz="1600" dirty="0" smtClean="0"/>
              <a:t>שדה 264 (נתוני הפקה)</a:t>
            </a:r>
          </a:p>
          <a:p>
            <a:pPr lvl="1"/>
            <a:r>
              <a:rPr lang="he-IL" sz="1600" dirty="0" err="1" smtClean="0"/>
              <a:t>תיזות</a:t>
            </a:r>
            <a:r>
              <a:rPr lang="he-IL" sz="1600" dirty="0" smtClean="0"/>
              <a:t> ודיסרטציות: </a:t>
            </a:r>
            <a:r>
              <a:rPr lang="he-IL" sz="1600" b="1" dirty="0"/>
              <a:t>חומר שלא </a:t>
            </a:r>
            <a:r>
              <a:rPr lang="he-IL" sz="1600" b="1" dirty="0" smtClean="0"/>
              <a:t>פורסם</a:t>
            </a:r>
          </a:p>
          <a:p>
            <a:pPr marL="457200" lvl="1" indent="0">
              <a:buNone/>
            </a:pPr>
            <a:r>
              <a:rPr lang="he-IL" sz="1600" dirty="0" smtClean="0"/>
              <a:t>    </a:t>
            </a:r>
            <a:r>
              <a:rPr lang="en-US" sz="1600" b="1" dirty="0" smtClean="0">
                <a:solidFill>
                  <a:schemeClr val="tx2"/>
                </a:solidFill>
              </a:rPr>
              <a:t>264 0</a:t>
            </a:r>
            <a:r>
              <a:rPr lang="he-IL" sz="1600" dirty="0" smtClean="0"/>
              <a:t> </a:t>
            </a:r>
            <a:r>
              <a:rPr lang="en-US" sz="1600" b="1" dirty="0">
                <a:solidFill>
                  <a:schemeClr val="tx2"/>
                </a:solidFill>
              </a:rPr>
              <a:t>$c</a:t>
            </a:r>
            <a:r>
              <a:rPr lang="en-US" sz="1600" dirty="0"/>
              <a:t> </a:t>
            </a:r>
            <a:r>
              <a:rPr lang="he-IL" sz="1600" dirty="0" smtClean="0"/>
              <a:t> שנה</a:t>
            </a:r>
          </a:p>
          <a:p>
            <a:pPr marL="457200" lvl="1" indent="0">
              <a:buNone/>
            </a:pPr>
            <a:endParaRPr lang="he-IL" sz="1600" dirty="0" smtClean="0"/>
          </a:p>
          <a:p>
            <a:r>
              <a:rPr lang="he-IL" sz="1600" dirty="0"/>
              <a:t>שדה </a:t>
            </a:r>
            <a:r>
              <a:rPr lang="he-IL" sz="1600" dirty="0" smtClean="0"/>
              <a:t>502: מידע על </a:t>
            </a:r>
            <a:r>
              <a:rPr lang="he-IL" sz="1600" dirty="0" err="1" smtClean="0"/>
              <a:t>תיזות</a:t>
            </a:r>
            <a:r>
              <a:rPr lang="he-IL" sz="1600" dirty="0" smtClean="0"/>
              <a:t> ודיסרטציות </a:t>
            </a:r>
          </a:p>
          <a:p>
            <a:pPr marL="571500" lvl="1" indent="-171450"/>
            <a:r>
              <a:rPr lang="en-US" sz="1600" b="1" dirty="0" smtClean="0">
                <a:solidFill>
                  <a:schemeClr val="tx2"/>
                </a:solidFill>
              </a:rPr>
              <a:t>$b</a:t>
            </a:r>
            <a:r>
              <a:rPr lang="en-US" sz="1600" dirty="0" smtClean="0"/>
              <a:t>      </a:t>
            </a:r>
            <a:r>
              <a:rPr lang="he-IL" sz="1600" dirty="0" smtClean="0"/>
              <a:t>  תואר אקדמי</a:t>
            </a:r>
          </a:p>
          <a:p>
            <a:pPr marL="0" indent="0">
              <a:buNone/>
            </a:pPr>
            <a:endParaRPr lang="he-IL" sz="1600" dirty="0"/>
          </a:p>
          <a:p>
            <a:pPr marL="0" indent="0">
              <a:buNone/>
            </a:pPr>
            <a:endParaRPr lang="he-IL" sz="1600" dirty="0" smtClean="0"/>
          </a:p>
          <a:p>
            <a:pPr marL="0" indent="0">
              <a:buNone/>
            </a:pPr>
            <a:endParaRPr lang="he-IL" sz="1600" dirty="0"/>
          </a:p>
          <a:p>
            <a:pPr marL="0" indent="0">
              <a:buNone/>
            </a:pPr>
            <a:endParaRPr lang="he-IL" sz="1600" dirty="0" smtClean="0"/>
          </a:p>
          <a:p>
            <a:pPr lvl="1"/>
            <a:r>
              <a:rPr lang="en-US" sz="1600" b="1" dirty="0" smtClean="0">
                <a:solidFill>
                  <a:schemeClr val="tx2"/>
                </a:solidFill>
              </a:rPr>
              <a:t>$c</a:t>
            </a:r>
            <a:r>
              <a:rPr lang="en-US" sz="1600" dirty="0" smtClean="0"/>
              <a:t> </a:t>
            </a:r>
            <a:r>
              <a:rPr lang="he-IL" sz="1600" dirty="0" smtClean="0"/>
              <a:t> מוסד מעניק תואר</a:t>
            </a:r>
          </a:p>
          <a:p>
            <a:pPr lvl="1"/>
            <a:r>
              <a:rPr lang="en-US" sz="1600" b="1" dirty="0" smtClean="0">
                <a:solidFill>
                  <a:schemeClr val="tx2"/>
                </a:solidFill>
              </a:rPr>
              <a:t>$d</a:t>
            </a:r>
            <a:r>
              <a:rPr lang="en-US" sz="1600" dirty="0" smtClean="0"/>
              <a:t> </a:t>
            </a:r>
            <a:r>
              <a:rPr lang="he-IL" sz="1600" dirty="0" smtClean="0"/>
              <a:t> שנה</a:t>
            </a:r>
          </a:p>
          <a:p>
            <a:pPr marL="0" indent="0">
              <a:buNone/>
            </a:pPr>
            <a:endParaRPr lang="he-IL" sz="1600" dirty="0" smtClean="0"/>
          </a:p>
          <a:p>
            <a:pPr marL="0" indent="0">
              <a:buNone/>
            </a:pPr>
            <a:r>
              <a:rPr lang="he-IL" sz="1600" dirty="0" smtClean="0"/>
              <a:t>502 </a:t>
            </a:r>
            <a:r>
              <a:rPr lang="en-US" sz="1600" b="1" dirty="0" smtClean="0">
                <a:solidFill>
                  <a:schemeClr val="tx2"/>
                </a:solidFill>
              </a:rPr>
              <a:t>$b</a:t>
            </a:r>
            <a:r>
              <a:rPr lang="he-IL" sz="1600" dirty="0"/>
              <a:t> תואר </a:t>
            </a:r>
            <a:r>
              <a:rPr lang="he-IL" sz="1600" dirty="0" smtClean="0"/>
              <a:t>שני (</a:t>
            </a:r>
            <a:r>
              <a:rPr lang="en-US" sz="1600" dirty="0"/>
              <a:t>M.A.</a:t>
            </a:r>
            <a:r>
              <a:rPr lang="he-IL" sz="1600" dirty="0" smtClean="0"/>
              <a:t>)</a:t>
            </a:r>
            <a:r>
              <a:rPr lang="en-US" sz="1600" b="1" dirty="0" smtClean="0">
                <a:solidFill>
                  <a:schemeClr val="tx2"/>
                </a:solidFill>
              </a:rPr>
              <a:t>$c</a:t>
            </a:r>
            <a:r>
              <a:rPr lang="he-IL" sz="1600" dirty="0" smtClean="0"/>
              <a:t>אוניברסיטת חיפה, החוג </a:t>
            </a:r>
            <a:r>
              <a:rPr lang="he-IL" sz="1600" dirty="0"/>
              <a:t>לריפוי </a:t>
            </a:r>
            <a:r>
              <a:rPr lang="he-IL" sz="1600" dirty="0" smtClean="0"/>
              <a:t>בעיסוק</a:t>
            </a:r>
            <a:r>
              <a:rPr lang="en-US" sz="1600" b="1" dirty="0" smtClean="0">
                <a:solidFill>
                  <a:schemeClr val="tx2"/>
                </a:solidFill>
              </a:rPr>
              <a:t>$d</a:t>
            </a:r>
            <a:r>
              <a:rPr lang="he-IL" sz="1600" dirty="0" smtClean="0"/>
              <a:t>2013</a:t>
            </a:r>
          </a:p>
          <a:p>
            <a:pPr marL="0" indent="0">
              <a:buNone/>
            </a:pPr>
            <a:endParaRPr lang="he-IL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he-IL" sz="1600" dirty="0" smtClean="0"/>
          </a:p>
          <a:p>
            <a:endParaRPr lang="he-IL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731318"/>
              </p:ext>
            </p:extLst>
          </p:nvPr>
        </p:nvGraphicFramePr>
        <p:xfrm>
          <a:off x="971600" y="3068960"/>
          <a:ext cx="6096000" cy="1075924"/>
        </p:xfrm>
        <a:graphic>
          <a:graphicData uri="http://schemas.openxmlformats.org/drawingml/2006/table">
            <a:tbl>
              <a:tblPr rtl="1" firstRow="1" bandRow="1">
                <a:tableStyleId>{5FD0F851-EC5A-4D38-B0AD-8093EC10F338}</a:tableStyleId>
              </a:tblPr>
              <a:tblGrid>
                <a:gridCol w="788690"/>
                <a:gridCol w="2071142"/>
                <a:gridCol w="3236168"/>
              </a:tblGrid>
              <a:tr h="301373">
                <a:tc>
                  <a:txBody>
                    <a:bodyPr/>
                    <a:lstStyle/>
                    <a:p>
                      <a:pPr rtl="1"/>
                      <a:r>
                        <a:rPr lang="en-US" sz="1600" b="0" dirty="0" smtClean="0"/>
                        <a:t>Ph.D.</a:t>
                      </a:r>
                      <a:endParaRPr lang="he-IL" sz="1600" b="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="0" dirty="0" smtClean="0">
                          <a:solidFill>
                            <a:schemeClr val="accent1"/>
                          </a:solidFill>
                        </a:rPr>
                        <a:t>תואר שלישי  (</a:t>
                      </a:r>
                      <a:r>
                        <a:rPr lang="en-US" sz="1600" b="0" dirty="0" smtClean="0">
                          <a:solidFill>
                            <a:schemeClr val="accent1"/>
                          </a:solidFill>
                        </a:rPr>
                        <a:t>Ph.D.</a:t>
                      </a:r>
                      <a:r>
                        <a:rPr lang="he-IL" sz="1600" b="0" dirty="0" smtClean="0">
                          <a:solidFill>
                            <a:schemeClr val="accent1"/>
                          </a:solidFill>
                        </a:rPr>
                        <a:t>) </a:t>
                      </a:r>
                      <a:endParaRPr lang="he-IL" sz="16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2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 smtClean="0">
                          <a:solidFill>
                            <a:srgbClr val="122B4A"/>
                          </a:solidFill>
                        </a:rPr>
                        <a:t>رسالة دكتوراه </a:t>
                      </a:r>
                      <a:r>
                        <a:rPr lang="he-IL" sz="1600" b="0" dirty="0" smtClean="0">
                          <a:solidFill>
                            <a:srgbClr val="122B4A"/>
                          </a:solidFill>
                        </a:rPr>
                        <a:t>(</a:t>
                      </a:r>
                      <a:r>
                        <a:rPr lang="en-US" sz="1600" b="0" dirty="0" smtClean="0">
                          <a:solidFill>
                            <a:srgbClr val="122B4A"/>
                          </a:solidFill>
                        </a:rPr>
                        <a:t>Ph.D.</a:t>
                      </a:r>
                      <a:r>
                        <a:rPr lang="he-IL" sz="1600" b="0" dirty="0" smtClean="0">
                          <a:solidFill>
                            <a:srgbClr val="122B4A"/>
                          </a:solidFill>
                        </a:rPr>
                        <a:t>)</a:t>
                      </a:r>
                      <a:r>
                        <a:rPr lang="he-IL" sz="1600" b="0" dirty="0" smtClean="0">
                          <a:solidFill>
                            <a:srgbClr val="13AD30"/>
                          </a:solidFill>
                        </a:rPr>
                        <a:t> </a:t>
                      </a:r>
                      <a:endParaRPr lang="he-IL" sz="1600" b="0" dirty="0">
                        <a:solidFill>
                          <a:srgbClr val="13AD30"/>
                        </a:solidFill>
                      </a:endParaRPr>
                    </a:p>
                  </a:txBody>
                  <a:tcPr>
                    <a:lnL>
                      <a:noFill/>
                    </a:lnL>
                  </a:tcPr>
                </a:tc>
              </a:tr>
              <a:tr h="301373"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M.A.</a:t>
                      </a:r>
                      <a:r>
                        <a:rPr lang="he-IL" sz="1600" dirty="0" smtClean="0"/>
                        <a:t> 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solidFill>
                            <a:schemeClr val="accent1"/>
                          </a:solidFill>
                        </a:rPr>
                        <a:t>תואר שני  (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M.A.</a:t>
                      </a:r>
                      <a:r>
                        <a:rPr lang="he-IL" sz="1600" dirty="0" smtClean="0">
                          <a:solidFill>
                            <a:schemeClr val="accent1"/>
                          </a:solidFill>
                        </a:rPr>
                        <a:t>) </a:t>
                      </a:r>
                      <a:endParaRPr lang="he-IL" sz="16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2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>
                          <a:solidFill>
                            <a:srgbClr val="122B4A"/>
                          </a:solidFill>
                        </a:rPr>
                        <a:t>رسالة ماجستير </a:t>
                      </a:r>
                      <a:r>
                        <a:rPr lang="en-US" sz="1600" dirty="0" smtClean="0">
                          <a:solidFill>
                            <a:srgbClr val="122B4A"/>
                          </a:solidFill>
                        </a:rPr>
                        <a:t>(M.A.)</a:t>
                      </a:r>
                      <a:r>
                        <a:rPr lang="ar-SA" sz="1600" dirty="0" smtClean="0">
                          <a:solidFill>
                            <a:srgbClr val="122B4A"/>
                          </a:solidFill>
                        </a:rPr>
                        <a:t> </a:t>
                      </a:r>
                      <a:endParaRPr lang="he-IL" sz="1600" b="0" dirty="0">
                        <a:solidFill>
                          <a:srgbClr val="122B4A"/>
                        </a:solidFill>
                      </a:endParaRPr>
                    </a:p>
                  </a:txBody>
                  <a:tcPr/>
                </a:tc>
              </a:tr>
              <a:tr h="405364"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M.Sc.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solidFill>
                            <a:schemeClr val="accent1"/>
                          </a:solidFill>
                        </a:rPr>
                        <a:t>תואר שני  (.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</a:rPr>
                        <a:t>M.Sc</a:t>
                      </a:r>
                      <a:r>
                        <a:rPr lang="he-IL" sz="1600" dirty="0" smtClean="0">
                          <a:solidFill>
                            <a:schemeClr val="accent1"/>
                          </a:solidFill>
                        </a:rPr>
                        <a:t>)</a:t>
                      </a:r>
                      <a:r>
                        <a:rPr lang="ar-SA" sz="160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endParaRPr lang="he-IL" sz="1600" b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>
                          <a:solidFill>
                            <a:srgbClr val="122B4A"/>
                          </a:solidFill>
                        </a:rPr>
                        <a:t>رسالة ماجستير</a:t>
                      </a:r>
                      <a:r>
                        <a:rPr lang="he-IL" sz="1600" dirty="0" smtClean="0">
                          <a:solidFill>
                            <a:srgbClr val="122B4A"/>
                          </a:solidFill>
                        </a:rPr>
                        <a:t> (.</a:t>
                      </a:r>
                      <a:r>
                        <a:rPr lang="en-US" sz="1600" dirty="0" err="1" smtClean="0">
                          <a:solidFill>
                            <a:srgbClr val="122B4A"/>
                          </a:solidFill>
                        </a:rPr>
                        <a:t>M.Sc</a:t>
                      </a:r>
                      <a:r>
                        <a:rPr lang="ar-SA" sz="1600" dirty="0" smtClean="0">
                          <a:solidFill>
                            <a:srgbClr val="122B4A"/>
                          </a:solidFill>
                        </a:rPr>
                        <a:t>)</a:t>
                      </a:r>
                      <a:endParaRPr lang="he-IL" sz="1600" b="0" dirty="0">
                        <a:solidFill>
                          <a:srgbClr val="122B4A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95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696200" cy="850106"/>
          </a:xfrm>
        </p:spPr>
        <p:txBody>
          <a:bodyPr>
            <a:normAutofit/>
          </a:bodyPr>
          <a:lstStyle/>
          <a:p>
            <a:r>
              <a:rPr lang="he-IL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תיזות</a:t>
            </a:r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ודיסרטציות</a:t>
            </a:r>
            <a:endParaRPr lang="he-I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68760"/>
            <a:ext cx="7696200" cy="4857403"/>
          </a:xfrm>
        </p:spPr>
        <p:txBody>
          <a:bodyPr>
            <a:noAutofit/>
          </a:bodyPr>
          <a:lstStyle/>
          <a:p>
            <a:r>
              <a:rPr lang="he-IL" sz="1600" dirty="0" smtClean="0"/>
              <a:t>מנחה התיזה</a:t>
            </a:r>
          </a:p>
          <a:p>
            <a:pPr marL="0" indent="0">
              <a:buNone/>
            </a:pPr>
            <a:r>
              <a:rPr lang="ar-SA" sz="1600" b="1" dirty="0" smtClean="0">
                <a:solidFill>
                  <a:schemeClr val="tx2"/>
                </a:solidFill>
              </a:rPr>
              <a:t>      </a:t>
            </a:r>
            <a:r>
              <a:rPr lang="en-US" sz="1600" b="1" dirty="0" smtClean="0">
                <a:solidFill>
                  <a:schemeClr val="tx2"/>
                </a:solidFill>
              </a:rPr>
              <a:t>$e</a:t>
            </a:r>
            <a:r>
              <a:rPr lang="en-US" sz="1600" dirty="0" smtClean="0"/>
              <a:t>700 1</a:t>
            </a:r>
            <a:r>
              <a:rPr lang="he-IL" sz="1600" dirty="0" smtClean="0"/>
              <a:t> </a:t>
            </a:r>
            <a:r>
              <a:rPr lang="en-US" sz="1600" dirty="0" smtClean="0"/>
              <a:t>   degree </a:t>
            </a:r>
            <a:r>
              <a:rPr lang="en-US" sz="1600" dirty="0"/>
              <a:t>supervisor</a:t>
            </a:r>
            <a:r>
              <a:rPr lang="he-IL" sz="1600" dirty="0" smtClean="0">
                <a:solidFill>
                  <a:schemeClr val="accent1"/>
                </a:solidFill>
              </a:rPr>
              <a:t>מנחה </a:t>
            </a:r>
            <a:r>
              <a:rPr lang="he-IL" sz="1600" dirty="0" err="1" smtClean="0">
                <a:solidFill>
                  <a:schemeClr val="accent1"/>
                </a:solidFill>
              </a:rPr>
              <a:t>תיזה</a:t>
            </a:r>
            <a:r>
              <a:rPr lang="he-IL" sz="1600" dirty="0" smtClean="0">
                <a:solidFill>
                  <a:schemeClr val="accent1"/>
                </a:solidFill>
              </a:rPr>
              <a:t> </a:t>
            </a:r>
            <a:r>
              <a:rPr lang="ar-SA" sz="1600" dirty="0" smtClean="0">
                <a:solidFill>
                  <a:schemeClr val="accent1"/>
                </a:solidFill>
              </a:rPr>
              <a:t>  </a:t>
            </a:r>
            <a:r>
              <a:rPr lang="ar-SA" sz="1600" dirty="0" smtClean="0">
                <a:solidFill>
                  <a:srgbClr val="122B4A"/>
                </a:solidFill>
              </a:rPr>
              <a:t>مشرف  الرسالة</a:t>
            </a:r>
          </a:p>
          <a:p>
            <a:endParaRPr lang="he-IL" sz="1600" dirty="0" smtClean="0">
              <a:solidFill>
                <a:srgbClr val="13AD30"/>
              </a:solidFill>
            </a:endParaRPr>
          </a:p>
          <a:p>
            <a:r>
              <a:rPr lang="he-IL" sz="1600" dirty="0" smtClean="0"/>
              <a:t>מוסד מעניק תואר 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tx2"/>
                </a:solidFill>
              </a:rPr>
              <a:t>$</a:t>
            </a:r>
            <a:r>
              <a:rPr lang="en-US" sz="1600" b="1" dirty="0" smtClean="0">
                <a:solidFill>
                  <a:schemeClr val="tx2"/>
                </a:solidFill>
              </a:rPr>
              <a:t>e</a:t>
            </a:r>
            <a:r>
              <a:rPr lang="en-US" sz="1600" dirty="0" smtClean="0"/>
              <a:t>710 2       </a:t>
            </a:r>
            <a:r>
              <a:rPr lang="he-IL" sz="1600" dirty="0" smtClean="0"/>
              <a:t> </a:t>
            </a:r>
            <a:r>
              <a:rPr lang="en-US" sz="1600" dirty="0"/>
              <a:t>degree granting </a:t>
            </a:r>
            <a:r>
              <a:rPr lang="en-US" sz="1600" dirty="0" smtClean="0"/>
              <a:t>institution</a:t>
            </a:r>
            <a:r>
              <a:rPr lang="he-IL" sz="1600" dirty="0"/>
              <a:t> </a:t>
            </a:r>
            <a:r>
              <a:rPr lang="he-IL" sz="1600" dirty="0">
                <a:solidFill>
                  <a:schemeClr val="accent1"/>
                </a:solidFill>
              </a:rPr>
              <a:t>מוסד מעניק </a:t>
            </a:r>
            <a:r>
              <a:rPr lang="he-IL" sz="1600" dirty="0" smtClean="0">
                <a:solidFill>
                  <a:schemeClr val="accent1"/>
                </a:solidFill>
              </a:rPr>
              <a:t>תואר </a:t>
            </a:r>
            <a:r>
              <a:rPr lang="ar-SA" sz="1600" dirty="0" smtClean="0">
                <a:solidFill>
                  <a:schemeClr val="accent1"/>
                </a:solidFill>
              </a:rPr>
              <a:t>  </a:t>
            </a:r>
            <a:r>
              <a:rPr lang="ar-SA" sz="1600" dirty="0" smtClean="0">
                <a:solidFill>
                  <a:srgbClr val="122B4A"/>
                </a:solidFill>
              </a:rPr>
              <a:t>مؤسسة </a:t>
            </a:r>
            <a:r>
              <a:rPr lang="ar-SA" sz="1600" dirty="0">
                <a:solidFill>
                  <a:srgbClr val="122B4A"/>
                </a:solidFill>
              </a:rPr>
              <a:t>تمنح </a:t>
            </a:r>
            <a:r>
              <a:rPr lang="ar-SA" sz="1600" dirty="0" smtClean="0">
                <a:solidFill>
                  <a:srgbClr val="122B4A"/>
                </a:solidFill>
              </a:rPr>
              <a:t>اللقب</a:t>
            </a:r>
          </a:p>
          <a:p>
            <a:pPr marL="0" indent="0">
              <a:buNone/>
            </a:pPr>
            <a:endParaRPr lang="ar-SA" sz="1600" dirty="0">
              <a:solidFill>
                <a:srgbClr val="13AD30"/>
              </a:solidFill>
              <a:latin typeface="Arial"/>
            </a:endParaRPr>
          </a:p>
          <a:p>
            <a:pPr marL="0" indent="0">
              <a:buNone/>
            </a:pPr>
            <a:r>
              <a:rPr lang="he-IL" sz="1600" b="1" dirty="0" smtClean="0">
                <a:latin typeface="Arial"/>
              </a:rPr>
              <a:t>לא להשתמש </a:t>
            </a:r>
            <a:r>
              <a:rPr lang="he-IL" sz="1600" b="1" dirty="0" err="1" smtClean="0">
                <a:latin typeface="Arial"/>
              </a:rPr>
              <a:t>בתיזות</a:t>
            </a:r>
            <a:r>
              <a:rPr lang="he-IL" sz="1600" b="1" dirty="0" smtClean="0">
                <a:latin typeface="Arial"/>
              </a:rPr>
              <a:t> </a:t>
            </a:r>
            <a:r>
              <a:rPr lang="he-IL" sz="1600" b="1" dirty="0">
                <a:latin typeface="Arial"/>
              </a:rPr>
              <a:t>ודיסרטציות </a:t>
            </a:r>
            <a:r>
              <a:rPr lang="he-IL" sz="1600" b="1" dirty="0" smtClean="0">
                <a:latin typeface="Arial"/>
              </a:rPr>
              <a:t>של אוניברסיטת חיפה -  להמשיך עם 996 ו-997 </a:t>
            </a:r>
          </a:p>
          <a:p>
            <a:pPr marL="0" indent="0">
              <a:buNone/>
            </a:pPr>
            <a:endParaRPr lang="he-IL" sz="1600" b="1" dirty="0" smtClean="0">
              <a:latin typeface="Arial"/>
            </a:endParaRPr>
          </a:p>
          <a:p>
            <a:pPr marL="0" indent="0">
              <a:buNone/>
            </a:pPr>
            <a:r>
              <a:rPr lang="he-IL" sz="1600" b="1" dirty="0" err="1" smtClean="0">
                <a:latin typeface="Arial"/>
              </a:rPr>
              <a:t>תיזות</a:t>
            </a:r>
            <a:r>
              <a:rPr lang="he-IL" sz="1600" b="1" dirty="0" smtClean="0">
                <a:latin typeface="Arial"/>
              </a:rPr>
              <a:t> ודיסרטציות של אוניברסיטאות אחרות להוסיף נקודת גישה למוסד מעניק התואר</a:t>
            </a:r>
          </a:p>
          <a:p>
            <a:pPr marL="0" indent="0">
              <a:buNone/>
            </a:pPr>
            <a:endParaRPr lang="he-IL" sz="1600" b="1" dirty="0" smtClean="0">
              <a:latin typeface="Arial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tx2"/>
                </a:solidFill>
              </a:rPr>
              <a:t>$a 710 2</a:t>
            </a:r>
            <a:r>
              <a:rPr lang="he-IL" sz="1600" dirty="0" smtClean="0"/>
              <a:t>אוניברסיטת תל-אביב.</a:t>
            </a:r>
            <a:r>
              <a:rPr lang="en-US" sz="1600" b="1" dirty="0" smtClean="0">
                <a:solidFill>
                  <a:schemeClr val="tx2"/>
                </a:solidFill>
              </a:rPr>
              <a:t>$b </a:t>
            </a:r>
            <a:r>
              <a:rPr lang="he-IL" sz="1600" dirty="0"/>
              <a:t>בית הספר לעבודה סוציאלית ע"ש בוב </a:t>
            </a:r>
            <a:r>
              <a:rPr lang="he-IL" sz="1600" dirty="0" smtClean="0"/>
              <a:t>שאפל</a:t>
            </a:r>
            <a:r>
              <a:rPr lang="en-US" sz="1600" b="1" dirty="0" smtClean="0">
                <a:solidFill>
                  <a:schemeClr val="accent1"/>
                </a:solidFill>
              </a:rPr>
              <a:t>$e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he-IL" sz="1600" dirty="0" smtClean="0">
                <a:solidFill>
                  <a:schemeClr val="accent1"/>
                </a:solidFill>
              </a:rPr>
              <a:t>מוסד </a:t>
            </a:r>
            <a:r>
              <a:rPr lang="he-IL" sz="1600" dirty="0">
                <a:solidFill>
                  <a:schemeClr val="accent1"/>
                </a:solidFill>
              </a:rPr>
              <a:t>מעניק תואר</a:t>
            </a:r>
            <a:endParaRPr lang="en-US" sz="1600" dirty="0">
              <a:solidFill>
                <a:srgbClr val="13AD30"/>
              </a:solidFill>
              <a:latin typeface="Arial"/>
            </a:endParaRPr>
          </a:p>
          <a:p>
            <a:pPr marL="0" indent="0">
              <a:buNone/>
            </a:pPr>
            <a:endParaRPr lang="he-IL" sz="1600" dirty="0" smtClean="0"/>
          </a:p>
          <a:p>
            <a:pPr marL="0" indent="0">
              <a:buNone/>
            </a:pPr>
            <a:endParaRPr lang="he-IL" sz="1600" dirty="0" smtClean="0"/>
          </a:p>
          <a:p>
            <a:pPr marL="0" indent="0">
              <a:buNone/>
            </a:pPr>
            <a:r>
              <a:rPr lang="he-IL" sz="1400" dirty="0" smtClean="0"/>
              <a:t>הערת 500: פרסומים המבוססים על תזות או דיסרטציות </a:t>
            </a:r>
            <a:endParaRPr lang="en-US" sz="1400" dirty="0" smtClean="0"/>
          </a:p>
          <a:p>
            <a:pPr marL="0" indent="0" algn="l" rtl="0">
              <a:buNone/>
            </a:pPr>
            <a:r>
              <a:rPr lang="en-US" sz="1400" dirty="0" smtClean="0"/>
              <a:t>                                           500 $a </a:t>
            </a:r>
            <a:r>
              <a:rPr lang="en-US" sz="1400" dirty="0"/>
              <a:t>Originally presented as the author’s thesis under title: </a:t>
            </a:r>
            <a:r>
              <a:rPr lang="en-US" sz="1400" dirty="0" smtClean="0"/>
              <a:t>…</a:t>
            </a:r>
            <a:endParaRPr lang="he-IL" sz="14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he-IL" sz="1600" dirty="0" smtClean="0"/>
          </a:p>
          <a:p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44172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רכיבים חדשים ושדות 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MARC</a:t>
            </a:r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חדשים</a:t>
            </a:r>
            <a:endParaRPr lang="he-I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Leader/18</a:t>
            </a:r>
            <a:r>
              <a:rPr lang="he-IL" sz="2400" dirty="0" smtClean="0"/>
              <a:t> =</a:t>
            </a:r>
            <a:r>
              <a:rPr lang="he-IL" sz="2400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i</a:t>
            </a:r>
            <a:r>
              <a:rPr lang="he-IL" sz="2400" b="1" dirty="0" smtClean="0">
                <a:solidFill>
                  <a:srgbClr val="0070C0"/>
                </a:solidFill>
              </a:rPr>
              <a:t> </a:t>
            </a:r>
            <a:r>
              <a:rPr lang="en-GB" sz="2400" dirty="0" smtClean="0"/>
              <a:t>(ISBD)</a:t>
            </a:r>
            <a:endParaRPr lang="he-IL" sz="2400" b="1" dirty="0" smtClean="0">
              <a:solidFill>
                <a:srgbClr val="0070C0"/>
              </a:solidFill>
            </a:endParaRPr>
          </a:p>
          <a:p>
            <a:endParaRPr lang="he-IL" sz="2400" dirty="0" smtClean="0"/>
          </a:p>
          <a:p>
            <a:r>
              <a:rPr lang="he-IL" sz="2400" dirty="0" smtClean="0"/>
              <a:t>040 תת שדה </a:t>
            </a:r>
            <a:r>
              <a:rPr lang="en-US" sz="2400" dirty="0" smtClean="0"/>
              <a:t>e</a:t>
            </a:r>
            <a:r>
              <a:rPr lang="he-IL" sz="2400" dirty="0" smtClean="0"/>
              <a:t> = </a:t>
            </a:r>
            <a:r>
              <a:rPr lang="en-US" sz="2400" b="1" dirty="0" err="1" smtClean="0">
                <a:solidFill>
                  <a:schemeClr val="tx2"/>
                </a:solidFill>
              </a:rPr>
              <a:t>rda</a:t>
            </a:r>
            <a:r>
              <a:rPr lang="he-IL" sz="2400" b="1" i="1" dirty="0" smtClean="0">
                <a:solidFill>
                  <a:srgbClr val="0070C0"/>
                </a:solidFill>
              </a:rPr>
              <a:t> </a:t>
            </a:r>
            <a:r>
              <a:rPr lang="he-IL" sz="2400" dirty="0" smtClean="0"/>
              <a:t>(אחרי $</a:t>
            </a:r>
            <a:r>
              <a:rPr lang="en-US" sz="2400" dirty="0" smtClean="0"/>
              <a:t>b</a:t>
            </a:r>
            <a:r>
              <a:rPr lang="he-IL" sz="2400" dirty="0" smtClean="0"/>
              <a:t> ולפני </a:t>
            </a:r>
            <a:r>
              <a:rPr lang="en-US" sz="2400" dirty="0" smtClean="0"/>
              <a:t> $c </a:t>
            </a:r>
            <a:r>
              <a:rPr lang="he-IL" sz="2400" dirty="0" smtClean="0"/>
              <a:t>ו- </a:t>
            </a:r>
            <a:r>
              <a:rPr lang="en-US" sz="2400" dirty="0" smtClean="0"/>
              <a:t>$d</a:t>
            </a:r>
            <a:r>
              <a:rPr lang="he-IL" sz="2400" dirty="0" smtClean="0"/>
              <a:t>)</a:t>
            </a:r>
          </a:p>
          <a:p>
            <a:endParaRPr lang="he-IL" sz="2400" dirty="0" smtClean="0"/>
          </a:p>
          <a:p>
            <a:r>
              <a:rPr lang="he-IL" sz="2400" dirty="0" smtClean="0"/>
              <a:t>תאריכי הוצאה לאור וזכויות יוצרים</a:t>
            </a:r>
          </a:p>
          <a:p>
            <a:endParaRPr lang="he-IL" sz="2400" dirty="0" smtClean="0"/>
          </a:p>
          <a:p>
            <a:r>
              <a:rPr lang="he-IL" sz="2400" dirty="0" smtClean="0"/>
              <a:t>סוג תוכן, סוג מדיה, סוג אריזה</a:t>
            </a:r>
          </a:p>
          <a:p>
            <a:pPr lvl="1">
              <a:buNone/>
            </a:pPr>
            <a:r>
              <a:rPr lang="en-GB" sz="2400" dirty="0" smtClean="0"/>
              <a:t>Content type, media type, carrier type</a:t>
            </a:r>
          </a:p>
          <a:p>
            <a:endParaRPr lang="he-IL" sz="2400" dirty="0" smtClean="0"/>
          </a:p>
          <a:p>
            <a:r>
              <a:rPr lang="he-IL" sz="2400" dirty="0" smtClean="0"/>
              <a:t>מונחים מקשרים (</a:t>
            </a:r>
            <a:r>
              <a:rPr lang="en-GB" sz="2400" dirty="0" smtClean="0"/>
              <a:t>Relator</a:t>
            </a:r>
            <a:r>
              <a:rPr lang="en-US" sz="2400" dirty="0" smtClean="0"/>
              <a:t> term</a:t>
            </a:r>
            <a:r>
              <a:rPr lang="en-GB" sz="2400" dirty="0" smtClean="0"/>
              <a:t>s</a:t>
            </a:r>
            <a:r>
              <a:rPr lang="he-IL" sz="2400" dirty="0" smtClean="0"/>
              <a:t>)</a:t>
            </a:r>
            <a:endParaRPr lang="en-GB" sz="2400" dirty="0" smtClean="0"/>
          </a:p>
          <a:p>
            <a:endParaRPr lang="he-I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696200" cy="1930226"/>
          </a:xfrm>
        </p:spPr>
        <p:txBody>
          <a:bodyPr>
            <a:normAutofit/>
          </a:bodyPr>
          <a:lstStyle/>
          <a:p>
            <a:r>
              <a:rPr lang="he-IL" sz="2400" dirty="0"/>
              <a:t> </a:t>
            </a:r>
            <a:r>
              <a:rPr lang="he-IL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זיהוי רשומת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RDA </a:t>
            </a:r>
            <a:r>
              <a:rPr lang="he-IL" sz="2400" dirty="0" smtClean="0"/>
              <a:t/>
            </a:r>
            <a:br>
              <a:rPr lang="he-IL" sz="2400" dirty="0" smtClean="0"/>
            </a:br>
            <a:r>
              <a:rPr lang="he-IL" sz="2400" dirty="0"/>
              <a:t/>
            </a:r>
            <a:br>
              <a:rPr lang="he-IL" sz="2400" dirty="0"/>
            </a:br>
            <a:r>
              <a:rPr lang="en-US" sz="2400" dirty="0"/>
              <a:t>Leader/18</a:t>
            </a:r>
            <a:r>
              <a:rPr lang="he-IL" sz="2400" dirty="0"/>
              <a:t> </a:t>
            </a:r>
            <a:r>
              <a:rPr lang="en-US" sz="2400" dirty="0"/>
              <a:t>(Descriptive Cataloging Form) </a:t>
            </a:r>
            <a:r>
              <a:rPr lang="he-IL" sz="2400" dirty="0"/>
              <a:t>: </a:t>
            </a:r>
            <a:r>
              <a:rPr lang="en-US" sz="2400" b="1" i="1" dirty="0" err="1">
                <a:solidFill>
                  <a:srgbClr val="0070C0"/>
                </a:solidFill>
              </a:rPr>
              <a:t>i</a:t>
            </a:r>
            <a:r>
              <a:rPr lang="en-US" sz="2400" b="1" i="1" dirty="0"/>
              <a:t/>
            </a:r>
            <a:br>
              <a:rPr lang="en-US" sz="2400" b="1" i="1" dirty="0"/>
            </a:br>
            <a:r>
              <a:rPr lang="he-IL" sz="2400" dirty="0"/>
              <a:t>040 תת שדה </a:t>
            </a:r>
            <a:r>
              <a:rPr lang="en-US" sz="2400" dirty="0"/>
              <a:t>e</a:t>
            </a:r>
            <a:r>
              <a:rPr lang="he-IL" sz="2400" dirty="0"/>
              <a:t> (</a:t>
            </a:r>
            <a:r>
              <a:rPr lang="en-US" sz="2400" dirty="0"/>
              <a:t>Description conventions</a:t>
            </a:r>
            <a:r>
              <a:rPr lang="he-IL" sz="2400" dirty="0"/>
              <a:t>): </a:t>
            </a:r>
            <a:r>
              <a:rPr lang="en-US" sz="2400" b="1" i="1" dirty="0" err="1">
                <a:solidFill>
                  <a:srgbClr val="0070C0"/>
                </a:solidFill>
              </a:rPr>
              <a:t>rda</a:t>
            </a:r>
            <a:endParaRPr lang="he-IL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1617" y="2708920"/>
            <a:ext cx="8100392" cy="3993307"/>
          </a:xfrm>
        </p:spPr>
        <p:txBody>
          <a:bodyPr/>
          <a:lstStyle/>
          <a:p>
            <a:pPr marL="0" indent="0">
              <a:buNone/>
            </a:pPr>
            <a:endParaRPr lang="he-I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544" y="2348880"/>
            <a:ext cx="681355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460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אותיות </a:t>
            </a:r>
            <a:r>
              <a:rPr lang="he-IL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רשיות</a:t>
            </a:r>
            <a:r>
              <a:rPr lang="he-IL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וקטנות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(Capitalization)</a:t>
            </a:r>
            <a:r>
              <a:rPr lang="en-US" sz="3600" dirty="0" smtClean="0"/>
              <a:t> </a:t>
            </a: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RDA 1.7.2</a:t>
            </a:r>
            <a:r>
              <a:rPr lang="he-IL" dirty="0" smtClean="0"/>
              <a:t> מאפשר </a:t>
            </a:r>
            <a:endParaRPr lang="en-US" dirty="0" smtClean="0"/>
          </a:p>
          <a:p>
            <a:pPr lvl="1"/>
            <a:r>
              <a:rPr lang="he-IL" dirty="0" smtClean="0"/>
              <a:t> לרשום לפי כללי השפה (כמו ב-</a:t>
            </a:r>
            <a:r>
              <a:rPr lang="en-US" dirty="0" smtClean="0"/>
              <a:t> (AACR2</a:t>
            </a:r>
            <a:endParaRPr lang="he-IL" dirty="0" smtClean="0"/>
          </a:p>
          <a:p>
            <a:pPr lvl="1"/>
            <a:r>
              <a:rPr lang="he-IL" dirty="0" smtClean="0"/>
              <a:t>לכתוב בדיוק כפי שכתוב על הפריט</a:t>
            </a:r>
          </a:p>
          <a:p>
            <a:pPr lvl="1">
              <a:buNone/>
            </a:pPr>
            <a:endParaRPr lang="he-IL" dirty="0" smtClean="0"/>
          </a:p>
          <a:p>
            <a:pPr algn="l" rtl="0">
              <a:buNone/>
            </a:pPr>
            <a:r>
              <a:rPr lang="en-US" sz="2600" dirty="0" smtClean="0"/>
              <a:t>245 10 $a Cairo : $b THE CITY VICTORIOUS / $c Max </a:t>
            </a:r>
            <a:r>
              <a:rPr lang="en-US" sz="2600" dirty="0" err="1" smtClean="0"/>
              <a:t>Rodenbeck</a:t>
            </a:r>
            <a:r>
              <a:rPr lang="en-US" sz="2600" dirty="0" smtClean="0"/>
              <a:t>.</a:t>
            </a:r>
          </a:p>
          <a:p>
            <a:pPr algn="l" rtl="0">
              <a:buNone/>
            </a:pPr>
            <a:r>
              <a:rPr lang="en-US" sz="2600" dirty="0" smtClean="0"/>
              <a:t>250 $a FIRST VINTAGE DEPARTURES EDITION</a:t>
            </a:r>
            <a:r>
              <a:rPr lang="en-US" sz="2600" b="1" dirty="0" smtClean="0"/>
              <a:t>.</a:t>
            </a:r>
          </a:p>
          <a:p>
            <a:pPr algn="l" rtl="0">
              <a:buNone/>
            </a:pPr>
            <a:endParaRPr lang="en-US" sz="2600" b="1" dirty="0" smtClean="0"/>
          </a:p>
          <a:p>
            <a:pPr algn="l" rtl="0">
              <a:buNone/>
            </a:pPr>
            <a:r>
              <a:rPr lang="en-US" sz="2600" dirty="0" smtClean="0"/>
              <a:t>245 10  $a Cairo : $b the city victorious / $c Max </a:t>
            </a:r>
            <a:r>
              <a:rPr lang="en-US" sz="2600" dirty="0" err="1" smtClean="0"/>
              <a:t>Rodenbeck</a:t>
            </a:r>
            <a:r>
              <a:rPr lang="en-US" sz="2600" dirty="0" smtClean="0"/>
              <a:t>.</a:t>
            </a:r>
          </a:p>
          <a:p>
            <a:pPr algn="l" rtl="0">
              <a:buNone/>
            </a:pPr>
            <a:r>
              <a:rPr lang="en-US" sz="2600" dirty="0" smtClean="0"/>
              <a:t>250 $a First Vintage Departures edition</a:t>
            </a:r>
            <a:r>
              <a:rPr lang="en-US" sz="2600" b="1" dirty="0" smtClean="0"/>
              <a:t>.</a:t>
            </a:r>
          </a:p>
          <a:p>
            <a:pPr>
              <a:buNone/>
            </a:pPr>
            <a:endParaRPr lang="he-IL" dirty="0" smtClean="0"/>
          </a:p>
          <a:p>
            <a:r>
              <a:rPr lang="he-IL" dirty="0" smtClean="0"/>
              <a:t>בקטלוג מקורי</a:t>
            </a:r>
          </a:p>
          <a:p>
            <a:pPr lvl="1"/>
            <a:r>
              <a:rPr lang="he-IL" dirty="0" smtClean="0"/>
              <a:t>לרשום לפי כללי השפה</a:t>
            </a:r>
          </a:p>
          <a:p>
            <a:r>
              <a:rPr lang="he-IL" dirty="0" smtClean="0"/>
              <a:t>בהעתקת רשומות</a:t>
            </a:r>
          </a:p>
          <a:p>
            <a:pPr lvl="1"/>
            <a:r>
              <a:rPr lang="he-IL" dirty="0" smtClean="0"/>
              <a:t>להעדיף להעתיק רשומה שהוכנה לפי כללי השפה</a:t>
            </a:r>
          </a:p>
          <a:p>
            <a:pPr lvl="1"/>
            <a:r>
              <a:rPr lang="he-IL" dirty="0" smtClean="0"/>
              <a:t>רשומות מועתקות לא לפי כללי השפה – לא לשנות</a:t>
            </a:r>
            <a:endParaRPr lang="en-US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5718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קיצורים</a:t>
            </a:r>
            <a:endParaRPr lang="he-I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sz="2400" dirty="0" err="1" smtClean="0"/>
              <a:t>להמנע</a:t>
            </a:r>
            <a:r>
              <a:rPr lang="he-IL" sz="2400" dirty="0" smtClean="0"/>
              <a:t> מקיצורים אלא אם כן מופיעים בפרסום</a:t>
            </a:r>
          </a:p>
          <a:p>
            <a:endParaRPr lang="he-IL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784661"/>
              </p:ext>
            </p:extLst>
          </p:nvPr>
        </p:nvGraphicFramePr>
        <p:xfrm>
          <a:off x="1907704" y="2564904"/>
          <a:ext cx="4912296" cy="3332480"/>
        </p:xfrm>
        <a:graphic>
          <a:graphicData uri="http://schemas.openxmlformats.org/drawingml/2006/table">
            <a:tbl>
              <a:tblPr rtl="1" firstRow="1" bandRow="1">
                <a:tableStyleId>{C4B1156A-380E-4F78-BDF5-A606A8083BF9}</a:tableStyleId>
              </a:tblPr>
              <a:tblGrid>
                <a:gridCol w="3388296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RDA</a:t>
                      </a:r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AACR2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he-IL" dirty="0" smtClean="0"/>
                        <a:t>עמודים </a:t>
                      </a:r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dirty="0" smtClean="0"/>
                        <a:t>ע'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he-IL" dirty="0" smtClean="0"/>
                        <a:t>כרכים</a:t>
                      </a:r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he-IL" dirty="0" smtClean="0"/>
                        <a:t>כר' 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pages</a:t>
                      </a:r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p.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volumes</a:t>
                      </a:r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v.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illustrations</a:t>
                      </a:r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ill.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260816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and others</a:t>
                      </a:r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et al. 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cm</a:t>
                      </a:r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cm.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altLang="he-IL" sz="1800" dirty="0" smtClean="0"/>
                        <a:t>place of publication not identified</a:t>
                      </a:r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s.n</a:t>
                      </a:r>
                      <a:r>
                        <a:rPr lang="en-US" dirty="0" smtClean="0"/>
                        <a:t>.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12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רכיבי ליבה – 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Core elements</a:t>
            </a:r>
            <a:endParaRPr lang="he-I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e-IL" dirty="0"/>
              <a:t>שפת </a:t>
            </a:r>
            <a:r>
              <a:rPr lang="he-IL" dirty="0" err="1"/>
              <a:t>הקיטלוג</a:t>
            </a:r>
            <a:r>
              <a:rPr lang="he-IL" dirty="0"/>
              <a:t> </a:t>
            </a:r>
            <a:r>
              <a:rPr lang="he-IL" dirty="0" smtClean="0"/>
              <a:t>-</a:t>
            </a:r>
            <a:r>
              <a:rPr lang="en-US" b="1" dirty="0" smtClean="0">
                <a:solidFill>
                  <a:schemeClr val="tx2"/>
                </a:solidFill>
              </a:rPr>
              <a:t>040 </a:t>
            </a:r>
            <a:r>
              <a:rPr lang="en-US" b="1" dirty="0">
                <a:solidFill>
                  <a:schemeClr val="tx2"/>
                </a:solidFill>
              </a:rPr>
              <a:t>$</a:t>
            </a:r>
            <a:r>
              <a:rPr lang="en-US" b="1" dirty="0" smtClean="0">
                <a:solidFill>
                  <a:schemeClr val="tx2"/>
                </a:solidFill>
              </a:rPr>
              <a:t>b</a:t>
            </a:r>
            <a:r>
              <a:rPr lang="he-IL" b="1" dirty="0" smtClean="0">
                <a:solidFill>
                  <a:schemeClr val="tx2"/>
                </a:solidFill>
              </a:rPr>
              <a:t> </a:t>
            </a:r>
          </a:p>
          <a:p>
            <a:pPr lvl="1"/>
            <a:r>
              <a:rPr lang="he-IL" dirty="0" smtClean="0"/>
              <a:t>השפה בה נכתבות ההערות וציון העמודים</a:t>
            </a:r>
          </a:p>
          <a:p>
            <a:pPr lvl="1"/>
            <a:endParaRPr lang="he-IL" dirty="0" smtClean="0"/>
          </a:p>
          <a:p>
            <a:r>
              <a:rPr lang="en-US" dirty="0" smtClean="0"/>
              <a:t>Description conventions </a:t>
            </a:r>
            <a:r>
              <a:rPr lang="he-IL" b="1" dirty="0" smtClean="0"/>
              <a:t>- </a:t>
            </a:r>
            <a:r>
              <a:rPr lang="en-US" b="1" dirty="0" smtClean="0">
                <a:solidFill>
                  <a:schemeClr val="tx2"/>
                </a:solidFill>
              </a:rPr>
              <a:t>040 </a:t>
            </a:r>
            <a:r>
              <a:rPr lang="en-US" b="1" dirty="0">
                <a:solidFill>
                  <a:schemeClr val="tx2"/>
                </a:solidFill>
              </a:rPr>
              <a:t>$</a:t>
            </a:r>
            <a:r>
              <a:rPr lang="en-US" b="1" dirty="0" smtClean="0">
                <a:solidFill>
                  <a:schemeClr val="tx2"/>
                </a:solidFill>
              </a:rPr>
              <a:t>e</a:t>
            </a:r>
          </a:p>
          <a:p>
            <a:pPr marL="857250" lvl="2" indent="0">
              <a:buNone/>
            </a:pPr>
            <a:r>
              <a:rPr lang="en-US" dirty="0" smtClean="0"/>
              <a:t>040 </a:t>
            </a:r>
            <a:r>
              <a:rPr lang="en-US" b="1" dirty="0" smtClean="0">
                <a:solidFill>
                  <a:schemeClr val="tx2"/>
                </a:solidFill>
              </a:rPr>
              <a:t>$b</a:t>
            </a:r>
            <a:r>
              <a:rPr lang="en-US" dirty="0" smtClean="0"/>
              <a:t> </a:t>
            </a:r>
            <a:r>
              <a:rPr lang="en-US" dirty="0" err="1" smtClean="0"/>
              <a:t>heb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$e</a:t>
            </a:r>
            <a:r>
              <a:rPr lang="en-US" dirty="0" smtClean="0"/>
              <a:t> </a:t>
            </a:r>
            <a:r>
              <a:rPr lang="en-US" dirty="0" err="1" smtClean="0"/>
              <a:t>rda</a:t>
            </a:r>
            <a:endParaRPr lang="en-US" dirty="0" smtClean="0"/>
          </a:p>
          <a:p>
            <a:pPr marL="857250" lvl="2" indent="0">
              <a:buNone/>
            </a:pPr>
            <a:r>
              <a:rPr lang="en-US" dirty="0" smtClean="0"/>
              <a:t> </a:t>
            </a:r>
            <a:r>
              <a:rPr lang="en-US" dirty="0"/>
              <a:t>	 </a:t>
            </a:r>
          </a:p>
          <a:p>
            <a:r>
              <a:rPr lang="he-IL" dirty="0"/>
              <a:t>שפת תוכן הפרסום </a:t>
            </a:r>
            <a:endParaRPr lang="en-US" dirty="0"/>
          </a:p>
          <a:p>
            <a:pPr lvl="1"/>
            <a:r>
              <a:rPr lang="he-IL" dirty="0" smtClean="0"/>
              <a:t>חייבת  </a:t>
            </a:r>
            <a:r>
              <a:rPr lang="he-IL" dirty="0"/>
              <a:t>להופיע </a:t>
            </a:r>
            <a:r>
              <a:rPr lang="he-IL" dirty="0" smtClean="0"/>
              <a:t>בשדה </a:t>
            </a:r>
            <a:r>
              <a:rPr lang="en-US" b="1" dirty="0" smtClean="0">
                <a:solidFill>
                  <a:schemeClr val="tx2"/>
                </a:solidFill>
              </a:rPr>
              <a:t>/35-37</a:t>
            </a:r>
            <a:r>
              <a:rPr lang="he-IL" b="1" dirty="0" smtClean="0">
                <a:solidFill>
                  <a:schemeClr val="tx2"/>
                </a:solidFill>
              </a:rPr>
              <a:t>008</a:t>
            </a:r>
          </a:p>
          <a:p>
            <a:pPr lvl="1"/>
            <a:r>
              <a:rPr lang="he-IL" dirty="0" smtClean="0"/>
              <a:t>יותר </a:t>
            </a:r>
            <a:r>
              <a:rPr lang="he-IL" dirty="0"/>
              <a:t>משפה </a:t>
            </a:r>
            <a:r>
              <a:rPr lang="he-IL" dirty="0" smtClean="0"/>
              <a:t>אחת - לרשום בשדה </a:t>
            </a:r>
            <a:r>
              <a:rPr lang="he-IL" b="1" dirty="0" smtClean="0">
                <a:solidFill>
                  <a:schemeClr val="tx2"/>
                </a:solidFill>
              </a:rPr>
              <a:t>041</a:t>
            </a:r>
            <a:endParaRPr lang="en-US" b="1" dirty="0">
              <a:solidFill>
                <a:schemeClr val="tx2"/>
              </a:solidFill>
            </a:endParaRPr>
          </a:p>
          <a:p>
            <a:endParaRPr lang="en-US" dirty="0"/>
          </a:p>
          <a:p>
            <a:r>
              <a:rPr lang="he-IL" dirty="0" smtClean="0"/>
              <a:t>מספר </a:t>
            </a:r>
            <a:r>
              <a:rPr lang="he-IL" dirty="0"/>
              <a:t>זיהוי (</a:t>
            </a:r>
            <a:r>
              <a:rPr lang="he-IL" dirty="0" err="1"/>
              <a:t>מסת"ב</a:t>
            </a:r>
            <a:r>
              <a:rPr lang="he-IL" dirty="0"/>
              <a:t>, </a:t>
            </a:r>
            <a:r>
              <a:rPr lang="he-IL" dirty="0" err="1"/>
              <a:t>דאנאקוד</a:t>
            </a:r>
            <a:r>
              <a:rPr lang="he-IL" dirty="0"/>
              <a:t>  </a:t>
            </a:r>
            <a:r>
              <a:rPr lang="en-US" dirty="0"/>
              <a:t> ISSN</a:t>
            </a:r>
            <a:r>
              <a:rPr lang="he-IL" dirty="0"/>
              <a:t>וכו</a:t>
            </a:r>
            <a:r>
              <a:rPr lang="he-IL" dirty="0" smtClean="0"/>
              <a:t>')</a:t>
            </a:r>
          </a:p>
          <a:p>
            <a:endParaRPr lang="he-IL" dirty="0" smtClean="0"/>
          </a:p>
          <a:p>
            <a:r>
              <a:rPr lang="en-US" b="1" dirty="0">
                <a:solidFill>
                  <a:schemeClr val="tx2"/>
                </a:solidFill>
              </a:rPr>
              <a:t>24X</a:t>
            </a:r>
            <a:r>
              <a:rPr lang="he-IL" b="1" dirty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a</a:t>
            </a:r>
            <a:r>
              <a:rPr lang="he-IL" b="1" dirty="0">
                <a:solidFill>
                  <a:schemeClr val="tx2"/>
                </a:solidFill>
              </a:rPr>
              <a:t>$  </a:t>
            </a:r>
            <a:r>
              <a:rPr lang="he-IL" dirty="0"/>
              <a:t>כותר (</a:t>
            </a:r>
            <a:r>
              <a:rPr lang="en-US" dirty="0"/>
              <a:t>Proper title</a:t>
            </a:r>
            <a:r>
              <a:rPr lang="he-IL" dirty="0" smtClean="0"/>
              <a:t>)</a:t>
            </a:r>
          </a:p>
          <a:p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tx2"/>
                </a:solidFill>
              </a:rPr>
              <a:t>מקור </a:t>
            </a:r>
            <a:r>
              <a:rPr lang="he-IL" b="1" dirty="0" smtClean="0">
                <a:solidFill>
                  <a:schemeClr val="tx2"/>
                </a:solidFill>
              </a:rPr>
              <a:t>המידע - כל </a:t>
            </a:r>
            <a:r>
              <a:rPr lang="he-IL" b="1" dirty="0">
                <a:solidFill>
                  <a:schemeClr val="tx2"/>
                </a:solidFill>
              </a:rPr>
              <a:t>מקום במקור המידע (ללא </a:t>
            </a:r>
            <a:r>
              <a:rPr lang="he-IL" b="1" dirty="0" err="1" smtClean="0">
                <a:solidFill>
                  <a:schemeClr val="tx2"/>
                </a:solidFill>
              </a:rPr>
              <a:t>אריכיים</a:t>
            </a:r>
            <a:r>
              <a:rPr lang="he-IL" b="1" dirty="0">
                <a:solidFill>
                  <a:schemeClr val="tx2"/>
                </a:solidFill>
              </a:rPr>
              <a:t>)</a:t>
            </a:r>
          </a:p>
          <a:p>
            <a:endParaRPr lang="he-IL" dirty="0"/>
          </a:p>
          <a:p>
            <a:endParaRPr lang="en-US" dirty="0"/>
          </a:p>
          <a:p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7081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רכיבי ליבה 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Core elements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e-IL" sz="2000" b="1" dirty="0" smtClean="0">
                <a:solidFill>
                  <a:schemeClr val="tx2"/>
                </a:solidFill>
              </a:rPr>
              <a:t>300 </a:t>
            </a:r>
            <a:r>
              <a:rPr lang="he-IL" sz="2000" dirty="0" smtClean="0"/>
              <a:t>– אריזה </a:t>
            </a:r>
          </a:p>
          <a:p>
            <a:pPr lvl="1"/>
            <a:r>
              <a:rPr lang="he-IL" sz="2000" b="1" dirty="0" smtClean="0">
                <a:solidFill>
                  <a:schemeClr val="tx2"/>
                </a:solidFill>
              </a:rPr>
              <a:t>336</a:t>
            </a:r>
            <a:r>
              <a:rPr lang="he-IL" sz="2000" dirty="0" smtClean="0"/>
              <a:t> - </a:t>
            </a:r>
            <a:r>
              <a:rPr lang="en-US" sz="2000" dirty="0" smtClean="0"/>
              <a:t>Content </a:t>
            </a:r>
            <a:r>
              <a:rPr lang="en-US" sz="2000" dirty="0"/>
              <a:t>type</a:t>
            </a:r>
            <a:r>
              <a:rPr lang="he-IL" sz="2000" dirty="0"/>
              <a:t> סוג </a:t>
            </a:r>
            <a:r>
              <a:rPr lang="he-IL" sz="2000" dirty="0" smtClean="0"/>
              <a:t>תוכן (טקסט</a:t>
            </a:r>
            <a:r>
              <a:rPr lang="he-IL" sz="2000" dirty="0"/>
              <a:t>, </a:t>
            </a:r>
            <a:r>
              <a:rPr lang="he-IL" sz="2000" dirty="0" smtClean="0"/>
              <a:t>תווי </a:t>
            </a:r>
            <a:r>
              <a:rPr lang="he-IL" sz="2000" dirty="0"/>
              <a:t>מוסיקה, </a:t>
            </a:r>
            <a:r>
              <a:rPr lang="he-IL" sz="2000" dirty="0" smtClean="0"/>
              <a:t>מפות)</a:t>
            </a:r>
            <a:endParaRPr lang="he-IL" sz="2000" dirty="0"/>
          </a:p>
          <a:p>
            <a:pPr lvl="1"/>
            <a:r>
              <a:rPr lang="he-IL" sz="2000" b="1" dirty="0">
                <a:solidFill>
                  <a:schemeClr val="tx2"/>
                </a:solidFill>
              </a:rPr>
              <a:t>337</a:t>
            </a:r>
            <a:r>
              <a:rPr lang="he-IL" sz="2000" dirty="0"/>
              <a:t> </a:t>
            </a:r>
            <a:r>
              <a:rPr lang="he-IL" sz="2000" dirty="0" smtClean="0"/>
              <a:t> - </a:t>
            </a:r>
            <a:r>
              <a:rPr lang="en-US" sz="2000" dirty="0" smtClean="0"/>
              <a:t>Media </a:t>
            </a:r>
            <a:r>
              <a:rPr lang="en-US" sz="2000" dirty="0"/>
              <a:t>type</a:t>
            </a:r>
            <a:r>
              <a:rPr lang="he-IL" sz="2000" dirty="0"/>
              <a:t> סוג </a:t>
            </a:r>
            <a:r>
              <a:rPr lang="he-IL" sz="2000" dirty="0" smtClean="0"/>
              <a:t>מדיה (מחשב</a:t>
            </a:r>
            <a:r>
              <a:rPr lang="he-IL" sz="2000" dirty="0"/>
              <a:t>, </a:t>
            </a:r>
            <a:r>
              <a:rPr lang="he-IL" sz="2000" dirty="0" smtClean="0"/>
              <a:t>וידיאו)</a:t>
            </a:r>
            <a:endParaRPr lang="he-IL" sz="2000" dirty="0"/>
          </a:p>
          <a:p>
            <a:pPr lvl="1"/>
            <a:r>
              <a:rPr lang="he-IL" sz="2000" b="1" dirty="0">
                <a:solidFill>
                  <a:schemeClr val="tx2"/>
                </a:solidFill>
              </a:rPr>
              <a:t>338</a:t>
            </a:r>
            <a:r>
              <a:rPr lang="he-IL" sz="2000" dirty="0"/>
              <a:t> </a:t>
            </a:r>
            <a:r>
              <a:rPr lang="he-IL" sz="2000" dirty="0" smtClean="0"/>
              <a:t>-</a:t>
            </a:r>
            <a:r>
              <a:rPr lang="en-US" sz="2000" dirty="0" smtClean="0"/>
              <a:t>Carrier </a:t>
            </a:r>
            <a:r>
              <a:rPr lang="en-US" sz="2000" dirty="0"/>
              <a:t>type </a:t>
            </a:r>
            <a:r>
              <a:rPr lang="he-IL" sz="2000" dirty="0"/>
              <a:t> סוג </a:t>
            </a:r>
            <a:r>
              <a:rPr lang="he-IL" sz="2000" dirty="0" smtClean="0"/>
              <a:t>אריזה (כרך, משאב מקוון, אודיו דיסק)</a:t>
            </a:r>
          </a:p>
          <a:p>
            <a:pPr lvl="1"/>
            <a:endParaRPr lang="he-IL" sz="2000" dirty="0"/>
          </a:p>
          <a:p>
            <a:pPr lvl="1"/>
            <a:r>
              <a:rPr lang="he-IL" sz="2000" b="1" dirty="0" smtClean="0">
                <a:solidFill>
                  <a:schemeClr val="tx2"/>
                </a:solidFill>
              </a:rPr>
              <a:t>347</a:t>
            </a:r>
            <a:r>
              <a:rPr lang="he-IL" sz="2000" b="1" dirty="0" smtClean="0"/>
              <a:t> </a:t>
            </a:r>
            <a:r>
              <a:rPr lang="he-IL" sz="2000" dirty="0" smtClean="0"/>
              <a:t>-</a:t>
            </a:r>
            <a:r>
              <a:rPr lang="he-IL" sz="2000" b="1" dirty="0" smtClean="0"/>
              <a:t> </a:t>
            </a:r>
            <a:r>
              <a:rPr lang="he-IL" sz="2000" dirty="0" smtClean="0"/>
              <a:t>מאפייני </a:t>
            </a:r>
            <a:r>
              <a:rPr lang="he-IL" sz="2000" dirty="0"/>
              <a:t>קובץ דיגיטלי</a:t>
            </a:r>
            <a:endParaRPr lang="en-US" sz="2000" dirty="0"/>
          </a:p>
          <a:p>
            <a:pPr lvl="1"/>
            <a:endParaRPr lang="he-IL" sz="2000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6430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3F3F3F"/>
      </a:accent2>
      <a:accent3>
        <a:srgbClr val="7F7F7F"/>
      </a:accent3>
      <a:accent4>
        <a:srgbClr val="A5A5A5"/>
      </a:accent4>
      <a:accent5>
        <a:srgbClr val="F2F2F2"/>
      </a:accent5>
      <a:accent6>
        <a:srgbClr val="D8D8D8"/>
      </a:accent6>
      <a:hlink>
        <a:srgbClr val="548DD4"/>
      </a:hlink>
      <a:folHlink>
        <a:srgbClr val="36609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8D160AACFA9C04468791E2C6403C9CA7" ma:contentTypeVersion="1" ma:contentTypeDescription="צור מסמך חדש." ma:contentTypeScope="" ma:versionID="caf67d552c1a93384810c4ef79e91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8300d9c79bf1aa3c580950d94f1f81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E3422B-F4A4-4FC5-B0F5-C41DDA49688B}"/>
</file>

<file path=customXml/itemProps2.xml><?xml version="1.0" encoding="utf-8"?>
<ds:datastoreItem xmlns:ds="http://schemas.openxmlformats.org/officeDocument/2006/customXml" ds:itemID="{C648F4DA-FB3B-4C4D-B194-5899C803E114}"/>
</file>

<file path=customXml/itemProps3.xml><?xml version="1.0" encoding="utf-8"?>
<ds:datastoreItem xmlns:ds="http://schemas.openxmlformats.org/officeDocument/2006/customXml" ds:itemID="{8B30FDF3-1ECD-4F4C-B602-398E501EC6A0}"/>
</file>

<file path=docProps/app.xml><?xml version="1.0" encoding="utf-8"?>
<Properties xmlns="http://schemas.openxmlformats.org/officeDocument/2006/extended-properties" xmlns:vt="http://schemas.openxmlformats.org/officeDocument/2006/docPropsVTypes">
  <Template>pptemplate</Template>
  <TotalTime>2641</TotalTime>
  <Words>2328</Words>
  <Application>Microsoft Office PowerPoint</Application>
  <PresentationFormat>On-screen Show (4:3)</PresentationFormat>
  <Paragraphs>550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pptemplate</vt:lpstr>
      <vt:lpstr>RDA רשומות ביבליוגרפיות</vt:lpstr>
      <vt:lpstr>RDA- לשם מה?</vt:lpstr>
      <vt:lpstr>מונחי RDA</vt:lpstr>
      <vt:lpstr>רכיבים חדשים ושדות MARC חדשים</vt:lpstr>
      <vt:lpstr> זיהוי רשומת RDA   Leader/18 (Descriptive Cataloging Form) : i 040 תת שדה e (Description conventions): rda</vt:lpstr>
      <vt:lpstr>אותיות רשיות וקטנות(Capitalization) </vt:lpstr>
      <vt:lpstr>קיצורים</vt:lpstr>
      <vt:lpstr>רכיבי ליבה – Core elements</vt:lpstr>
      <vt:lpstr>רכיבי ליבה – Core elements</vt:lpstr>
      <vt:lpstr>כותר 245</vt:lpstr>
      <vt:lpstr>כותר כתב-עת </vt:lpstr>
      <vt:lpstr> כותר מקביל parallel title RDA 2.3.3)) </vt:lpstr>
      <vt:lpstr>הערת אחריות 24X $c</vt:lpstr>
      <vt:lpstr>הערת מהדורה (RDA  2.5)</vt:lpstr>
      <vt:lpstr> 264-נתוני הפקה/ הוצאה לאור/ הפצה/ ייצור/ זכויות יוצרים </vt:lpstr>
      <vt:lpstr> 264-נתוני הפקה/ הוצאה לאור/ הפצה/ ייצור/ זכויות יוצרים </vt:lpstr>
      <vt:lpstr> 264-נתוני הפקה/ הוצאה לאור/ הפצה/ ייצור/ זכויות יוצרים </vt:lpstr>
      <vt:lpstr> 264-נתוני הפקה/ הוצאה לאור/ הפצה/ ייצור/ זכויות יוצרים </vt:lpstr>
      <vt:lpstr>אריזה  (RDA  3) Carrier</vt:lpstr>
      <vt:lpstr>אריזה Carrier</vt:lpstr>
      <vt:lpstr>סוג תוכן, סוג מדיה, סוג אריזה Content type, media type, carrier type</vt:lpstr>
      <vt:lpstr>סוג תוכן, סוג מדיה, סוג אריזה Content type, media type, carrier type</vt:lpstr>
      <vt:lpstr> סוג תוכן, סוג מדיה, סוג אריזה Content type, media type, carrier type </vt:lpstr>
      <vt:lpstr> מאפייני קובץ דיגיטלי (RDA 3.19) </vt:lpstr>
      <vt:lpstr>נקודות גישה</vt:lpstr>
      <vt:lpstr>יותר מ-3 מחברים</vt:lpstr>
      <vt:lpstr>אסופותcompilations   (RDA 25.1)</vt:lpstr>
      <vt:lpstr>מונחים מקשרים (Related terms)</vt:lpstr>
      <vt:lpstr>מונחים מקשרים (Related terms)  </vt:lpstr>
      <vt:lpstr>כותר מועדף - preferred title  (כותר אחיד – (Uniform title</vt:lpstr>
      <vt:lpstr> כותר מועדף - preferred title  </vt:lpstr>
      <vt:lpstr> כותר מועדף - preferred title  </vt:lpstr>
      <vt:lpstr> תרגומים  </vt:lpstr>
      <vt:lpstr>תיזות ודיסרטציות (RDA 7.9)</vt:lpstr>
      <vt:lpstr>תיזות ודיסרטציות</vt:lpstr>
    </vt:vector>
  </TitlesOfParts>
  <Company>University of Haifa - The Library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רשומות ביבליוגרפיות</dc:title>
  <dc:creator>ירדנה לוינברג</dc:creator>
  <cp:lastModifiedBy>ירדנה לוינברג</cp:lastModifiedBy>
  <cp:revision>210</cp:revision>
  <dcterms:created xsi:type="dcterms:W3CDTF">2013-12-05T05:55:18Z</dcterms:created>
  <dcterms:modified xsi:type="dcterms:W3CDTF">2014-03-10T12:41:30Z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0x0101008D160AACFA9C04468791E2C6403C9CA7</vt:lpwstr>
  </property>
  <property fmtid="{D5CDD505-2E9C-101B-9397-08002B2CF9AE}" pid="3" name="Order">
    <vt:r8>1700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