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2.xml" ContentType="application/vnd.openxmlformats-officedocument.presentationml.slideLayout+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56" r:id="rId2"/>
    <p:sldId id="257" r:id="rId3"/>
    <p:sldId id="281" r:id="rId4"/>
    <p:sldId id="259" r:id="rId5"/>
    <p:sldId id="260" r:id="rId6"/>
    <p:sldId id="261" r:id="rId7"/>
    <p:sldId id="263" r:id="rId8"/>
    <p:sldId id="268" r:id="rId9"/>
    <p:sldId id="282" r:id="rId10"/>
    <p:sldId id="272" r:id="rId11"/>
    <p:sldId id="283" r:id="rId12"/>
    <p:sldId id="287" r:id="rId13"/>
    <p:sldId id="284" r:id="rId14"/>
    <p:sldId id="285" r:id="rId15"/>
    <p:sldId id="296" r:id="rId16"/>
    <p:sldId id="286" r:id="rId17"/>
    <p:sldId id="288" r:id="rId18"/>
    <p:sldId id="289" r:id="rId19"/>
    <p:sldId id="291" r:id="rId20"/>
    <p:sldId id="292" r:id="rId21"/>
    <p:sldId id="29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52" autoAdjust="0"/>
  </p:normalViewPr>
  <p:slideViewPr>
    <p:cSldViewPr>
      <p:cViewPr>
        <p:scale>
          <a:sx n="92" d="100"/>
          <a:sy n="92" d="100"/>
        </p:scale>
        <p:origin x="-72" y="13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CDA65B-8822-4EE2-B614-28D71C08F365}" type="datetimeFigureOut">
              <a:rPr lang="en-US" smtClean="0"/>
              <a:pPr/>
              <a:t>8/12/2013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BC75B1-A44B-4CE5-A280-B58C6E32A27B}" type="slidenum">
              <a:rPr lang="en-US" smtClean="0"/>
              <a:pPr/>
              <a:t>‹#›</a:t>
            </a:fld>
            <a:endParaRPr lang="en-US"/>
          </a:p>
        </p:txBody>
      </p:sp>
    </p:spTree>
    <p:extLst>
      <p:ext uri="{BB962C8B-B14F-4D97-AF65-F5344CB8AC3E}">
        <p14:creationId xmlns:p14="http://schemas.microsoft.com/office/powerpoint/2010/main" val="180999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33X fields…</a:t>
            </a:r>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MARC</a:t>
            </a:r>
            <a:r>
              <a:rPr lang="en-US" baseline="0" dirty="0" smtClean="0"/>
              <a:t> 344 and 347 are new fields to record Sound characteristics &amp; Digital file characteristics.</a:t>
            </a:r>
            <a:endParaRPr lang="en-US" dirty="0" smtClean="0"/>
          </a:p>
          <a:p>
            <a:r>
              <a:rPr lang="en-US" dirty="0" smtClean="0"/>
              <a:t>To save time, I’ve created constant</a:t>
            </a:r>
            <a:r>
              <a:rPr lang="en-US" baseline="0" dirty="0" smtClean="0"/>
              <a:t> data in </a:t>
            </a:r>
            <a:r>
              <a:rPr lang="en-US" baseline="0" dirty="0" err="1" smtClean="0"/>
              <a:t>Connexion</a:t>
            </a:r>
            <a:r>
              <a:rPr lang="en-US" baseline="0" dirty="0" smtClean="0"/>
              <a:t> to help me fill in these fields as well as the 336, 337, 338.</a:t>
            </a:r>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about 300 $b? RDA</a:t>
            </a:r>
            <a:r>
              <a:rPr lang="en-US" baseline="0" dirty="0" smtClean="0"/>
              <a:t> to MARC bibliographic mapping shows many of these elements mapped to 300 $b, but this can lead to very lengthy 300s, as seen here.</a:t>
            </a:r>
          </a:p>
          <a:p>
            <a:r>
              <a:rPr lang="en-US" dirty="0" smtClean="0"/>
              <a:t>Use the chart in the MLA Best</a:t>
            </a:r>
            <a:r>
              <a:rPr lang="en-US" baseline="0" dirty="0" smtClean="0"/>
              <a:t> practices document and code this data in other fields.</a:t>
            </a:r>
          </a:p>
          <a:p>
            <a:r>
              <a:rPr lang="en-US" baseline="0" dirty="0" smtClean="0"/>
              <a:t>(Some local catalogs may not be able to use the data in the 34X fields, so catalogers may still need to use the 300 $b for the public catalog; testing is necessary. As of this presentation, I continue to record some of the more commonly useful data in the 300 $b.)</a:t>
            </a:r>
          </a:p>
          <a:p>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 from disc label” is required. </a:t>
            </a:r>
            <a:r>
              <a:rPr lang="en-US" baseline="0" dirty="0" smtClean="0"/>
              <a:t>(Another good use of constant data.)</a:t>
            </a:r>
          </a:p>
          <a:p>
            <a:r>
              <a:rPr lang="en-US" baseline="0" dirty="0" smtClean="0"/>
              <a:t>Notice the new subfields in the 518 which are used to record the elements from RDA 7.11. The $o is not an RDA element, but examples in MARC21 format demonstrate how to use this subfield.</a:t>
            </a:r>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Structured contents note for the CD.</a:t>
            </a:r>
          </a:p>
        </p:txBody>
      </p:sp>
      <p:sp>
        <p:nvSpPr>
          <p:cNvPr id="4" name="Slide Number Placeholder 3"/>
          <p:cNvSpPr>
            <a:spLocks noGrp="1"/>
          </p:cNvSpPr>
          <p:nvPr>
            <p:ph type="sldNum" sz="quarter" idx="10"/>
          </p:nvPr>
        </p:nvSpPr>
        <p:spPr/>
        <p:txBody>
          <a:bodyPr/>
          <a:lstStyle/>
          <a:p>
            <a:fld id="{BDBC75B1-A44B-4CE5-A280-B58C6E32A27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t>
            </a:r>
            <a:r>
              <a:rPr lang="en-US" baseline="0" dirty="0" smtClean="0"/>
              <a:t> refer to related expressions (instead of works) because this contents note is actually a list of audio recordings (therefore expressions). </a:t>
            </a:r>
            <a:r>
              <a:rPr lang="en-US" dirty="0" smtClean="0"/>
              <a:t>RDA 7.22.1.5 allows one</a:t>
            </a:r>
            <a:r>
              <a:rPr lang="en-US" baseline="0" dirty="0" smtClean="0"/>
              <a:t> to record the duration of each component part of a resource, although it is not clear where one records this data in MARC.</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structure of this contents note (which is based on AACR2 practice) is really a sort of hybrid, combining the recorded data from several parts of RDA across three FRBR levels. The works and composers are work-level attributes; the duration of each work is an expression-level attribute; the actual transcription of the titles and composers’ names is a manifestation-level attribute. Is this legal? We await further guidance from RDA, LC-PCC PS, MLA BCC, and others.</a:t>
            </a:r>
          </a:p>
        </p:txBody>
      </p:sp>
      <p:sp>
        <p:nvSpPr>
          <p:cNvPr id="4" name="Slide Number Placeholder 3"/>
          <p:cNvSpPr>
            <a:spLocks noGrp="1"/>
          </p:cNvSpPr>
          <p:nvPr>
            <p:ph type="sldNum" sz="quarter" idx="10"/>
          </p:nvPr>
        </p:nvSpPr>
        <p:spPr/>
        <p:txBody>
          <a:bodyPr/>
          <a:lstStyle/>
          <a:p>
            <a:fld id="{BDBC75B1-A44B-4CE5-A280-B58C6E32A27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MARC 1XX is used only for the creator of a resource as a whole.</a:t>
            </a:r>
          </a:p>
          <a:p>
            <a:r>
              <a:rPr lang="en-US" sz="1200" dirty="0" smtClean="0"/>
              <a:t>This resource</a:t>
            </a:r>
            <a:r>
              <a:rPr lang="en-US" sz="1200" baseline="0" dirty="0" smtClean="0"/>
              <a:t> is a c</a:t>
            </a:r>
            <a:r>
              <a:rPr lang="en-US" sz="1200" dirty="0" smtClean="0"/>
              <a:t>ompilation of 4 works composed by 4 separate creators.</a:t>
            </a:r>
          </a:p>
          <a:p>
            <a:r>
              <a:rPr lang="en-US" sz="1200" dirty="0" smtClean="0"/>
              <a:t>Performers (in this case) are not creators, but contributors.</a:t>
            </a:r>
          </a:p>
          <a:p>
            <a:pPr>
              <a:buNone/>
            </a:pPr>
            <a:r>
              <a:rPr lang="en-US" sz="1200" dirty="0" smtClean="0"/>
              <a:t>Therefore, no MARC 1XX field</a:t>
            </a:r>
            <a:r>
              <a:rPr lang="en-US" sz="1200" baseline="0" dirty="0" smtClean="0"/>
              <a:t> in this bib record.</a:t>
            </a:r>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Contributors are</a:t>
            </a:r>
            <a:r>
              <a:rPr lang="en-US" baseline="0" dirty="0" smtClean="0"/>
              <a:t> recorded in the 7XX fields with appropriate relationship designators.</a:t>
            </a:r>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PCC RDA BSR and the </a:t>
            </a:r>
            <a:r>
              <a:rPr lang="en-US" dirty="0" smtClean="0"/>
              <a:t>MLA Best</a:t>
            </a:r>
            <a:r>
              <a:rPr lang="en-US" baseline="0" dirty="0" smtClean="0"/>
              <a:t> practices document instruct us to give access points for all works/expressions contained in a compilation, if feasible.</a:t>
            </a:r>
          </a:p>
          <a:p>
            <a:r>
              <a:rPr lang="en-US" baseline="0" dirty="0" smtClean="0"/>
              <a:t>LC-PCC PS J.1 tells us that $</a:t>
            </a:r>
            <a:r>
              <a:rPr lang="en-US" baseline="0" dirty="0" err="1" smtClean="0"/>
              <a:t>i</a:t>
            </a:r>
            <a:r>
              <a:rPr lang="en-US" baseline="0" dirty="0" smtClean="0"/>
              <a:t> comes first; capitalize the first word of the relationship designator and add a colon at the end; the authorized access point follows. In this case, the appropriate relationship designator should be “Contains (work):”</a:t>
            </a:r>
          </a:p>
          <a:p>
            <a:r>
              <a:rPr lang="en-US" baseline="0" dirty="0" smtClean="0"/>
              <a:t>But, the last paragraph of LC-PCC PS 0.12 states that in some situations, the relationship designator should not be given since the MARC coding (in this case, the second indicator of “2”) gives this designation. This is current LC and PCC practice and should be followed until further notice.</a:t>
            </a:r>
          </a:p>
          <a:p>
            <a:endParaRPr lang="en-US" baseline="0" dirty="0" smtClean="0"/>
          </a:p>
          <a:p>
            <a:r>
              <a:rPr lang="en-US" baseline="0" dirty="0" smtClean="0"/>
              <a:t>[However, in the October 15, 2012 report submitted by the PCC Relationship Designator Guidelines Task Group, the recommendation 4.3.2 instructs catalogers to “provide a relationship designator ... even if the field coding otherwise already expresses a relationship.” The recommendations given in this report have not yet been adopted as policy.]</a:t>
            </a:r>
          </a:p>
        </p:txBody>
      </p:sp>
      <p:sp>
        <p:nvSpPr>
          <p:cNvPr id="4" name="Slide Number Placeholder 3"/>
          <p:cNvSpPr>
            <a:spLocks noGrp="1"/>
          </p:cNvSpPr>
          <p:nvPr>
            <p:ph type="sldNum" sz="quarter" idx="10"/>
          </p:nvPr>
        </p:nvSpPr>
        <p:spPr/>
        <p:txBody>
          <a:bodyPr/>
          <a:lstStyle/>
          <a:p>
            <a:fld id="{BDBC75B1-A44B-4CE5-A280-B58C6E32A27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Completed RDA </a:t>
            </a:r>
            <a:r>
              <a:rPr lang="en-US" baseline="0" dirty="0" smtClean="0"/>
              <a:t>bibliographic record in MARC.</a:t>
            </a:r>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Demonstration on cataloging a CD using</a:t>
            </a:r>
            <a:r>
              <a:rPr lang="en-US" baseline="0" dirty="0" smtClean="0"/>
              <a:t> RDA elements within MARC.</a:t>
            </a:r>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Use OCLC sound recording </a:t>
            </a:r>
            <a:r>
              <a:rPr lang="en-US" baseline="0" dirty="0" err="1" smtClean="0"/>
              <a:t>workform</a:t>
            </a:r>
            <a:r>
              <a:rPr lang="en-US" baseline="0" dirty="0" smtClean="0"/>
              <a:t>.</a:t>
            </a:r>
          </a:p>
          <a:p>
            <a:r>
              <a:rPr lang="en-US" baseline="0" dirty="0" smtClean="0"/>
              <a:t>Set the fixed field </a:t>
            </a:r>
            <a:r>
              <a:rPr lang="en-US" baseline="0" dirty="0" err="1" smtClean="0"/>
              <a:t>Desc</a:t>
            </a:r>
            <a:r>
              <a:rPr lang="en-US" baseline="0" dirty="0" smtClean="0"/>
              <a:t> = </a:t>
            </a:r>
            <a:r>
              <a:rPr lang="en-US" baseline="0" dirty="0" err="1" smtClean="0"/>
              <a:t>i</a:t>
            </a:r>
            <a:r>
              <a:rPr lang="en-US" baseline="0" dirty="0" smtClean="0"/>
              <a:t>.</a:t>
            </a:r>
          </a:p>
          <a:p>
            <a:r>
              <a:rPr lang="en-US" baseline="0" dirty="0" smtClean="0"/>
              <a:t>040 $b eng is followed immediately by $e </a:t>
            </a:r>
            <a:r>
              <a:rPr lang="en-US" baseline="0" dirty="0" err="1" smtClean="0"/>
              <a:t>rda</a:t>
            </a:r>
            <a:r>
              <a:rPr lang="en-US" baseline="0" dirty="0" smtClean="0"/>
              <a:t>.</a:t>
            </a:r>
          </a:p>
        </p:txBody>
      </p:sp>
      <p:sp>
        <p:nvSpPr>
          <p:cNvPr id="4" name="Slide Number Placeholder 3"/>
          <p:cNvSpPr>
            <a:spLocks noGrp="1"/>
          </p:cNvSpPr>
          <p:nvPr>
            <p:ph type="sldNum" sz="quarter" idx="10"/>
          </p:nvPr>
        </p:nvSpPr>
        <p:spPr/>
        <p:txBody>
          <a:bodyPr/>
          <a:lstStyle/>
          <a:p>
            <a:fld id="{BDBC75B1-A44B-4CE5-A280-B58C6E32A27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purposes</a:t>
            </a:r>
            <a:r>
              <a:rPr lang="en-US" baseline="0" dirty="0" smtClean="0"/>
              <a:t> of this demonstration, I will create the access points after completing the descriptive attributes.</a:t>
            </a:r>
          </a:p>
          <a:p>
            <a:r>
              <a:rPr lang="en-US" baseline="0" dirty="0" smtClean="0"/>
              <a:t>First record the identifiers for the manifestation in the 024 and 028.</a:t>
            </a:r>
          </a:p>
        </p:txBody>
      </p:sp>
      <p:sp>
        <p:nvSpPr>
          <p:cNvPr id="4" name="Slide Number Placeholder 3"/>
          <p:cNvSpPr>
            <a:spLocks noGrp="1"/>
          </p:cNvSpPr>
          <p:nvPr>
            <p:ph type="sldNum" sz="quarter" idx="10"/>
          </p:nvPr>
        </p:nvSpPr>
        <p:spPr/>
        <p:txBody>
          <a:bodyPr/>
          <a:lstStyle/>
          <a:p>
            <a:fld id="{BDBC75B1-A44B-4CE5-A280-B58C6E32A27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a:t>
            </a:r>
            <a:r>
              <a:rPr lang="en-US" dirty="0" smtClean="0"/>
              <a:t>referred source</a:t>
            </a:r>
            <a:r>
              <a:rPr lang="en-US" baseline="0" dirty="0" smtClean="0"/>
              <a:t> of information for a CD is the disc label.</a:t>
            </a:r>
          </a:p>
          <a:p>
            <a:r>
              <a:rPr lang="en-US" baseline="0" dirty="0" smtClean="0"/>
              <a:t>RDA 2.4.1.1 says, Statements identifying performers of music whose participation is confined to performance, execution, or interpretation are not transcribed.  Therefore Marco </a:t>
            </a:r>
            <a:r>
              <a:rPr lang="en-US" baseline="0" dirty="0" err="1" smtClean="0"/>
              <a:t>Blaauw</a:t>
            </a:r>
            <a:r>
              <a:rPr lang="en-US" baseline="0" dirty="0" smtClean="0"/>
              <a:t> and </a:t>
            </a:r>
            <a:r>
              <a:rPr lang="en-US" baseline="0" dirty="0" err="1" smtClean="0"/>
              <a:t>Dominik</a:t>
            </a:r>
            <a:r>
              <a:rPr lang="en-US" baseline="0" dirty="0" smtClean="0"/>
              <a:t> Blum are not included in the 245.</a:t>
            </a:r>
          </a:p>
        </p:txBody>
      </p:sp>
      <p:sp>
        <p:nvSpPr>
          <p:cNvPr id="4" name="Slide Number Placeholder 3"/>
          <p:cNvSpPr>
            <a:spLocks noGrp="1"/>
          </p:cNvSpPr>
          <p:nvPr>
            <p:ph type="sldNum" sz="quarter" idx="10"/>
          </p:nvPr>
        </p:nvSpPr>
        <p:spPr/>
        <p:txBody>
          <a:bodyPr/>
          <a:lstStyle/>
          <a:p>
            <a:fld id="{BDBC75B1-A44B-4CE5-A280-B58C6E32A27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dirty="0" smtClean="0"/>
              <a:t>Supply a publication date instead of using “[date of publication not identified]” if possible.</a:t>
            </a:r>
          </a:p>
          <a:p>
            <a:pPr>
              <a:buNone/>
            </a:pPr>
            <a:r>
              <a:rPr lang="en-US" sz="1200" baseline="0" dirty="0" smtClean="0"/>
              <a:t>264 _4 (copyright date) has no ending punctuation.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RDA</a:t>
            </a:r>
            <a:r>
              <a:rPr lang="en-US" baseline="0" dirty="0" smtClean="0"/>
              <a:t> uses the term “audio disc” instead of “sound disc.”</a:t>
            </a:r>
          </a:p>
          <a:p>
            <a:r>
              <a:rPr lang="en-US" baseline="0" dirty="0" smtClean="0"/>
              <a:t>RDA 7.22 does not say where to record the duration of an audio recording, and the RDA to MARC mappings are not exact. For further clarification, we look to ISBD 5.1.3 and 5.1.5.1, which instruct us to record the playing time in parentheses within the extent.</a:t>
            </a:r>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Following LC-PCC</a:t>
            </a:r>
            <a:r>
              <a:rPr lang="en-US" baseline="0" dirty="0" smtClean="0"/>
              <a:t> PS 3.5.1.4.4, record diameters of discs in inches.</a:t>
            </a:r>
            <a:endParaRPr lang="en-US" dirty="0" smtClean="0"/>
          </a:p>
        </p:txBody>
      </p:sp>
      <p:sp>
        <p:nvSpPr>
          <p:cNvPr id="4" name="Slide Number Placeholder 3"/>
          <p:cNvSpPr>
            <a:spLocks noGrp="1"/>
          </p:cNvSpPr>
          <p:nvPr>
            <p:ph type="sldNum" sz="quarter" idx="10"/>
          </p:nvPr>
        </p:nvSpPr>
        <p:spPr/>
        <p:txBody>
          <a:bodyPr/>
          <a:lstStyle/>
          <a:p>
            <a:fld id="{BDBC75B1-A44B-4CE5-A280-B58C6E32A27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33BA54E-C8D3-458E-B2D1-15FF4EEB85EA}" type="datetimeFigureOut">
              <a:rPr lang="en-US" smtClean="0"/>
              <a:pPr/>
              <a:t>8/12/2013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BE40EAB-10F2-4038-8B93-61B25547F386}" type="slidenum">
              <a:rPr lang="en-US" smtClean="0"/>
              <a:pPr/>
              <a:t>‹#›</a:t>
            </a:fld>
            <a:endParaRPr lang="en-US"/>
          </a:p>
        </p:txBody>
      </p:sp>
      <p:pic>
        <p:nvPicPr>
          <p:cNvPr id="12" name="Picture 11" descr="mlalogo_color_sm.gif"/>
          <p:cNvPicPr>
            <a:picLocks noChangeAspect="1"/>
          </p:cNvPicPr>
          <p:nvPr userDrawn="1"/>
        </p:nvPicPr>
        <p:blipFill>
          <a:blip r:embed="rId2" cstate="print"/>
          <a:stretch>
            <a:fillRect/>
          </a:stretch>
        </p:blipFill>
        <p:spPr>
          <a:xfrm>
            <a:off x="685800" y="6172200"/>
            <a:ext cx="952500" cy="390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3BA54E-C8D3-458E-B2D1-15FF4EEB85EA}" type="datetimeFigureOut">
              <a:rPr lang="en-US" smtClean="0"/>
              <a:pPr/>
              <a:t>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40EAB-10F2-4038-8B93-61B25547F3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33BA54E-C8D3-458E-B2D1-15FF4EEB85EA}" type="datetimeFigureOut">
              <a:rPr lang="en-US" smtClean="0"/>
              <a:pPr/>
              <a:t>8/12/2013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BE40EAB-10F2-4038-8B93-61B25547F38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33BA54E-C8D3-458E-B2D1-15FF4EEB85EA}" type="datetimeFigureOut">
              <a:rPr lang="en-US" smtClean="0"/>
              <a:pPr/>
              <a:t>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BE40EAB-10F2-4038-8B93-61B25547F38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33BA54E-C8D3-458E-B2D1-15FF4EEB85EA}" type="datetimeFigureOut">
              <a:rPr lang="en-US" smtClean="0"/>
              <a:pPr/>
              <a:t>8/12/2013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BE40EAB-10F2-4038-8B93-61B25547F38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pic>
        <p:nvPicPr>
          <p:cNvPr id="10" name="Picture 9" descr="mlalogo_color_sm.gif"/>
          <p:cNvPicPr>
            <a:picLocks noChangeAspect="1"/>
          </p:cNvPicPr>
          <p:nvPr userDrawn="1"/>
        </p:nvPicPr>
        <p:blipFill>
          <a:blip r:embed="rId2" cstate="print"/>
          <a:stretch>
            <a:fillRect/>
          </a:stretch>
        </p:blipFill>
        <p:spPr>
          <a:xfrm>
            <a:off x="7772400" y="6172200"/>
            <a:ext cx="952500" cy="39052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33BA54E-C8D3-458E-B2D1-15FF4EEB85EA}" type="datetimeFigureOut">
              <a:rPr lang="en-US" smtClean="0"/>
              <a:pPr/>
              <a:t>8/12/2013</a:t>
            </a:fld>
            <a:endParaRPr lang="en-US"/>
          </a:p>
        </p:txBody>
      </p:sp>
      <p:sp>
        <p:nvSpPr>
          <p:cNvPr id="10" name="Slide Number Placeholder 9"/>
          <p:cNvSpPr>
            <a:spLocks noGrp="1"/>
          </p:cNvSpPr>
          <p:nvPr>
            <p:ph type="sldNum" sz="quarter" idx="16"/>
          </p:nvPr>
        </p:nvSpPr>
        <p:spPr/>
        <p:txBody>
          <a:bodyPr rtlCol="0"/>
          <a:lstStyle/>
          <a:p>
            <a:fld id="{9BE40EAB-10F2-4038-8B93-61B25547F38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33BA54E-C8D3-458E-B2D1-15FF4EEB85EA}" type="datetimeFigureOut">
              <a:rPr lang="en-US" smtClean="0"/>
              <a:pPr/>
              <a:t>8/12/2013</a:t>
            </a:fld>
            <a:endParaRPr lang="en-US"/>
          </a:p>
        </p:txBody>
      </p:sp>
      <p:sp>
        <p:nvSpPr>
          <p:cNvPr id="12" name="Slide Number Placeholder 11"/>
          <p:cNvSpPr>
            <a:spLocks noGrp="1"/>
          </p:cNvSpPr>
          <p:nvPr>
            <p:ph type="sldNum" sz="quarter" idx="16"/>
          </p:nvPr>
        </p:nvSpPr>
        <p:spPr/>
        <p:txBody>
          <a:bodyPr rtlCol="0"/>
          <a:lstStyle/>
          <a:p>
            <a:fld id="{9BE40EAB-10F2-4038-8B93-61B25547F38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3BA54E-C8D3-458E-B2D1-15FF4EEB85EA}" type="datetimeFigureOut">
              <a:rPr lang="en-US" smtClean="0"/>
              <a:pPr/>
              <a:t>8/12/2013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BE40EAB-10F2-4038-8B93-61B25547F3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BA54E-C8D3-458E-B2D1-15FF4EEB85EA}" type="datetimeFigureOut">
              <a:rPr lang="en-US" smtClean="0"/>
              <a:pPr/>
              <a:t>8/12/2013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BE40EAB-10F2-4038-8B93-61B25547F386}" type="slidenum">
              <a:rPr lang="en-US" smtClean="0"/>
              <a:pPr/>
              <a:t>‹#›</a:t>
            </a:fld>
            <a:endParaRPr lang="en-US"/>
          </a:p>
        </p:txBody>
      </p:sp>
      <p:pic>
        <p:nvPicPr>
          <p:cNvPr id="5" name="Picture 4" descr="mlalogo_color_sm.gif"/>
          <p:cNvPicPr>
            <a:picLocks noChangeAspect="1"/>
          </p:cNvPicPr>
          <p:nvPr userDrawn="1"/>
        </p:nvPicPr>
        <p:blipFill>
          <a:blip r:embed="rId2" cstate="print"/>
          <a:stretch>
            <a:fillRect/>
          </a:stretch>
        </p:blipFill>
        <p:spPr>
          <a:xfrm>
            <a:off x="7772400" y="6172200"/>
            <a:ext cx="952500" cy="39052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33BA54E-C8D3-458E-B2D1-15FF4EEB85EA}" type="datetimeFigureOut">
              <a:rPr lang="en-US" smtClean="0"/>
              <a:pPr/>
              <a:t>8/12/2013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BE40EAB-10F2-4038-8B93-61B25547F38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33BA54E-C8D3-458E-B2D1-15FF4EEB85EA}" type="datetimeFigureOut">
              <a:rPr lang="en-US" smtClean="0"/>
              <a:pPr/>
              <a:t>8/12/2013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BE40EAB-10F2-4038-8B93-61B25547F38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pic>
        <p:nvPicPr>
          <p:cNvPr id="15" name="Picture 14" descr="mlalogo_color_sm.gif"/>
          <p:cNvPicPr>
            <a:picLocks noChangeAspect="1"/>
          </p:cNvPicPr>
          <p:nvPr userDrawn="1"/>
        </p:nvPicPr>
        <p:blipFill>
          <a:blip r:embed="rId2" cstate="print"/>
          <a:stretch>
            <a:fillRect/>
          </a:stretch>
        </p:blipFill>
        <p:spPr>
          <a:xfrm>
            <a:off x="7848600" y="6172200"/>
            <a:ext cx="952500" cy="39052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mlalogo_color_sm.gif"/>
          <p:cNvPicPr>
            <a:picLocks noChangeAspect="1"/>
          </p:cNvPicPr>
          <p:nvPr userDrawn="1"/>
        </p:nvPicPr>
        <p:blipFill>
          <a:blip r:embed="rId13" cstate="print">
            <a:lum/>
          </a:blip>
          <a:stretch>
            <a:fillRect/>
          </a:stretch>
        </p:blipFill>
        <p:spPr>
          <a:xfrm>
            <a:off x="7772400" y="6172200"/>
            <a:ext cx="952500" cy="390525"/>
          </a:xfrm>
          <a:prstGeom prst="rect">
            <a:avLst/>
          </a:prstGeom>
        </p:spPr>
      </p:pic>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33BA54E-C8D3-458E-B2D1-15FF4EEB85EA}" type="datetimeFigureOut">
              <a:rPr lang="en-US" smtClean="0"/>
              <a:pPr/>
              <a:t>8/12/2013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BE40EAB-10F2-4038-8B93-61B25547F3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loc.gov/aba/pcc/rda/RDA%20Task%20groups%20and%20charges/PCC-Relat-Desig-TG-report.rt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ctrTitle"/>
          </p:nvPr>
        </p:nvSpPr>
        <p:spPr/>
        <p:txBody>
          <a:bodyPr>
            <a:normAutofit/>
          </a:bodyPr>
          <a:lstStyle/>
          <a:p>
            <a:r>
              <a:rPr lang="en-US" dirty="0"/>
              <a:t>Hit the Ground Running! </a:t>
            </a:r>
          </a:p>
        </p:txBody>
      </p:sp>
      <p:sp>
        <p:nvSpPr>
          <p:cNvPr id="38" name="Subtitle 37"/>
          <p:cNvSpPr>
            <a:spLocks noGrp="1"/>
          </p:cNvSpPr>
          <p:nvPr>
            <p:ph type="subTitle" idx="1"/>
          </p:nvPr>
        </p:nvSpPr>
        <p:spPr/>
        <p:txBody>
          <a:bodyPr>
            <a:normAutofit fontScale="77500" lnSpcReduction="20000"/>
          </a:bodyPr>
          <a:lstStyle/>
          <a:p>
            <a:r>
              <a:rPr lang="en-US" dirty="0"/>
              <a:t>RDA Training for Music </a:t>
            </a:r>
            <a:r>
              <a:rPr lang="en-US" dirty="0" smtClean="0"/>
              <a:t>Catalogers</a:t>
            </a:r>
          </a:p>
          <a:p>
            <a:r>
              <a:rPr lang="en-US" dirty="0" smtClean="0"/>
              <a:t>February 27,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3XX</a:t>
            </a:r>
            <a:endParaRPr lang="en-US" dirty="0"/>
          </a:p>
        </p:txBody>
      </p:sp>
      <p:sp>
        <p:nvSpPr>
          <p:cNvPr id="3" name="Content Placeholder 2"/>
          <p:cNvSpPr>
            <a:spLocks noGrp="1"/>
          </p:cNvSpPr>
          <p:nvPr>
            <p:ph sz="quarter" idx="1"/>
          </p:nvPr>
        </p:nvSpPr>
        <p:spPr/>
        <p:txBody>
          <a:bodyPr>
            <a:normAutofit/>
          </a:bodyPr>
          <a:lstStyle/>
          <a:p>
            <a:pPr>
              <a:buNone/>
            </a:pPr>
            <a:r>
              <a:rPr lang="en-US" sz="2400" dirty="0" smtClean="0"/>
              <a:t>MARC 336, 337, 338</a:t>
            </a:r>
          </a:p>
          <a:p>
            <a:pPr>
              <a:buNone/>
            </a:pPr>
            <a:r>
              <a:rPr lang="en-US" sz="2400" dirty="0" smtClean="0">
                <a:solidFill>
                  <a:srgbClr val="0070C0"/>
                </a:solidFill>
              </a:rPr>
              <a:t>RDA 6.9, 3.2, 3.3</a:t>
            </a:r>
          </a:p>
          <a:p>
            <a:pPr>
              <a:buNone/>
            </a:pPr>
            <a:endParaRPr lang="en-US" sz="2400" dirty="0" smtClean="0"/>
          </a:p>
          <a:p>
            <a:pPr>
              <a:buNone/>
            </a:pPr>
            <a:r>
              <a:rPr lang="en-US" sz="2400" dirty="0" smtClean="0"/>
              <a:t>336 __ performed music $2 </a:t>
            </a:r>
            <a:r>
              <a:rPr lang="en-US" sz="2400" dirty="0" err="1" smtClean="0"/>
              <a:t>rdacontent</a:t>
            </a:r>
            <a:endParaRPr lang="en-US" sz="2400" dirty="0" smtClean="0"/>
          </a:p>
          <a:p>
            <a:pPr>
              <a:buNone/>
            </a:pPr>
            <a:r>
              <a:rPr lang="en-US" sz="2400" dirty="0" smtClean="0"/>
              <a:t>337 __ audio $2 </a:t>
            </a:r>
            <a:r>
              <a:rPr lang="en-US" sz="2400" dirty="0" err="1" smtClean="0"/>
              <a:t>rdamedia</a:t>
            </a:r>
            <a:endParaRPr lang="en-US" sz="2400" dirty="0" smtClean="0"/>
          </a:p>
          <a:p>
            <a:pPr>
              <a:buNone/>
            </a:pPr>
            <a:r>
              <a:rPr lang="en-US" sz="2400" dirty="0" smtClean="0"/>
              <a:t>338 __ audio disc $2 </a:t>
            </a:r>
            <a:r>
              <a:rPr lang="en-US" sz="2400" dirty="0" err="1" smtClean="0"/>
              <a:t>rdacarrier</a:t>
            </a:r>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3XX</a:t>
            </a:r>
            <a:endParaRPr lang="en-US" dirty="0"/>
          </a:p>
        </p:txBody>
      </p:sp>
      <p:sp>
        <p:nvSpPr>
          <p:cNvPr id="3" name="Content Placeholder 2"/>
          <p:cNvSpPr>
            <a:spLocks noGrp="1"/>
          </p:cNvSpPr>
          <p:nvPr>
            <p:ph sz="quarter" idx="1"/>
          </p:nvPr>
        </p:nvSpPr>
        <p:spPr/>
        <p:txBody>
          <a:bodyPr>
            <a:normAutofit/>
          </a:bodyPr>
          <a:lstStyle/>
          <a:p>
            <a:pPr>
              <a:buNone/>
            </a:pPr>
            <a:r>
              <a:rPr lang="en-US" sz="2400" dirty="0" smtClean="0"/>
              <a:t>MARC 344 &amp; 347 - new MARC fields for RDA elements</a:t>
            </a:r>
          </a:p>
          <a:p>
            <a:pPr>
              <a:buNone/>
            </a:pPr>
            <a:r>
              <a:rPr lang="en-US" sz="2400" dirty="0" smtClean="0">
                <a:solidFill>
                  <a:srgbClr val="0070C0"/>
                </a:solidFill>
              </a:rPr>
              <a:t>RDA 3.16 - Sound characteristic &amp; RDA 3.19 - Digital file characteristic</a:t>
            </a:r>
          </a:p>
          <a:p>
            <a:pPr>
              <a:buNone/>
            </a:pPr>
            <a:endParaRPr lang="en-US" sz="2400" dirty="0" smtClean="0"/>
          </a:p>
          <a:p>
            <a:pPr>
              <a:buNone/>
            </a:pPr>
            <a:r>
              <a:rPr lang="en-US" sz="2400" dirty="0" smtClean="0"/>
              <a:t>340 __ $b 4 3/4 in.</a:t>
            </a:r>
          </a:p>
          <a:p>
            <a:pPr>
              <a:buNone/>
            </a:pPr>
            <a:r>
              <a:rPr lang="en-US" sz="2400" dirty="0" smtClean="0"/>
              <a:t>344 __ digital $b optical $c 1.4 m/s $g stereo $2 </a:t>
            </a:r>
            <a:r>
              <a:rPr lang="en-US" sz="2400" dirty="0" err="1" smtClean="0"/>
              <a:t>rda</a:t>
            </a:r>
            <a:endParaRPr lang="en-US" sz="2400" dirty="0" smtClean="0"/>
          </a:p>
          <a:p>
            <a:pPr>
              <a:buNone/>
            </a:pPr>
            <a:r>
              <a:rPr lang="en-US" sz="2400" dirty="0" smtClean="0"/>
              <a:t>347 __ audio file $b CD audio $2 </a:t>
            </a:r>
            <a:r>
              <a:rPr lang="en-US" sz="2400" dirty="0" err="1" smtClean="0"/>
              <a:t>rda</a:t>
            </a:r>
            <a:endParaRPr lang="en-US" sz="2400" dirty="0" smtClean="0"/>
          </a:p>
          <a:p>
            <a:pPr>
              <a:buNone/>
            </a:pPr>
            <a:endParaRPr lang="en-US" sz="2400" dirty="0" smtClean="0"/>
          </a:p>
          <a:p>
            <a:pPr>
              <a:buNone/>
            </a:pPr>
            <a:r>
              <a:rPr lang="en-US" sz="2400" dirty="0" smtClean="0"/>
              <a:t>This data also coded in MARC 007</a:t>
            </a:r>
          </a:p>
          <a:p>
            <a:pPr>
              <a:buNone/>
            </a:pPr>
            <a:r>
              <a:rPr lang="pt-BR" sz="2400" dirty="0" smtClean="0"/>
              <a:t>007 __ s $b d $d f $e s $g g $j m $k m $m e $n d</a:t>
            </a:r>
            <a:endParaRPr lang="en-US" sz="2400" dirty="0" smtClean="0"/>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dirty="0" smtClean="0"/>
              <a:t>MARC 3XX</a:t>
            </a:r>
            <a:endParaRPr lang="en-US" dirty="0"/>
          </a:p>
        </p:txBody>
      </p:sp>
      <p:sp>
        <p:nvSpPr>
          <p:cNvPr id="3" name="Content Placeholder 2"/>
          <p:cNvSpPr>
            <a:spLocks noGrp="1"/>
          </p:cNvSpPr>
          <p:nvPr>
            <p:ph sz="quarter" idx="1"/>
          </p:nvPr>
        </p:nvSpPr>
        <p:spPr/>
        <p:txBody>
          <a:bodyPr>
            <a:normAutofit/>
          </a:bodyPr>
          <a:lstStyle/>
          <a:p>
            <a:pPr>
              <a:buNone/>
            </a:pPr>
            <a:r>
              <a:rPr lang="en-US" sz="2400" dirty="0" smtClean="0">
                <a:solidFill>
                  <a:srgbClr val="0070C0"/>
                </a:solidFill>
              </a:rPr>
              <a:t>RDA to MARC bibliographic mapping </a:t>
            </a:r>
            <a:r>
              <a:rPr lang="en-US" sz="2400" dirty="0" smtClean="0"/>
              <a:t>to 300 $b</a:t>
            </a:r>
          </a:p>
          <a:p>
            <a:pPr>
              <a:buNone/>
            </a:pPr>
            <a:r>
              <a:rPr lang="en-US" sz="2400" dirty="0" smtClean="0"/>
              <a:t>300 __ 1 audio disc (60 min., 7 sec.) : $b digital, optical, 1.4 m/s, stereo, CD audio ; $c 4 3/4 in.</a:t>
            </a:r>
          </a:p>
          <a:p>
            <a:pPr>
              <a:buNone/>
            </a:pPr>
            <a:endParaRPr lang="en-US" sz="2400" dirty="0" smtClean="0">
              <a:solidFill>
                <a:srgbClr val="0070C0"/>
              </a:solidFill>
            </a:endParaRPr>
          </a:p>
          <a:p>
            <a:pPr>
              <a:buNone/>
            </a:pPr>
            <a:endParaRPr lang="en-US" sz="2400" dirty="0" smtClean="0">
              <a:solidFill>
                <a:srgbClr val="0070C0"/>
              </a:solidFill>
            </a:endParaRPr>
          </a:p>
          <a:p>
            <a:pPr>
              <a:buNone/>
            </a:pPr>
            <a:r>
              <a:rPr lang="en-US" sz="2400" dirty="0" smtClean="0">
                <a:solidFill>
                  <a:srgbClr val="0070C0"/>
                </a:solidFill>
              </a:rPr>
              <a:t>MLA’s Best practices for music cataloging using RDA and MARC21 (draft, 11 February 2013)</a:t>
            </a:r>
          </a:p>
          <a:p>
            <a:r>
              <a:rPr lang="en-US" sz="2400" dirty="0" smtClean="0"/>
              <a:t>use 007 and 34X fields to record this data</a:t>
            </a:r>
          </a:p>
          <a:p>
            <a:r>
              <a:rPr lang="en-US" sz="2400" dirty="0" smtClean="0"/>
              <a:t>not 300 $b</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5XX</a:t>
            </a:r>
            <a:endParaRPr lang="en-US" dirty="0"/>
          </a:p>
        </p:txBody>
      </p:sp>
      <p:sp>
        <p:nvSpPr>
          <p:cNvPr id="3" name="Content Placeholder 2"/>
          <p:cNvSpPr>
            <a:spLocks noGrp="1"/>
          </p:cNvSpPr>
          <p:nvPr>
            <p:ph sz="quarter" idx="1"/>
          </p:nvPr>
        </p:nvSpPr>
        <p:spPr>
          <a:xfrm>
            <a:off x="612648" y="1600200"/>
            <a:ext cx="8153400" cy="4953000"/>
          </a:xfrm>
        </p:spPr>
        <p:txBody>
          <a:bodyPr>
            <a:noAutofit/>
          </a:bodyPr>
          <a:lstStyle/>
          <a:p>
            <a:pPr>
              <a:buNone/>
            </a:pPr>
            <a:r>
              <a:rPr lang="en-US" sz="2400" dirty="0" smtClean="0">
                <a:solidFill>
                  <a:srgbClr val="0070C0"/>
                </a:solidFill>
              </a:rPr>
              <a:t>RDA 2.20.2 - Note on title</a:t>
            </a:r>
          </a:p>
          <a:p>
            <a:pPr>
              <a:buNone/>
            </a:pPr>
            <a:r>
              <a:rPr lang="en-US" sz="2400" dirty="0" smtClean="0"/>
              <a:t>500 __ Title from disc label.</a:t>
            </a:r>
          </a:p>
          <a:p>
            <a:pPr>
              <a:buNone/>
            </a:pPr>
            <a:endParaRPr lang="en-US" sz="2400" dirty="0" smtClean="0"/>
          </a:p>
          <a:p>
            <a:pPr>
              <a:buNone/>
            </a:pPr>
            <a:r>
              <a:rPr lang="en-US" sz="2400" dirty="0" smtClean="0">
                <a:solidFill>
                  <a:srgbClr val="0070C0"/>
                </a:solidFill>
              </a:rPr>
              <a:t>RDA 7.23 - Performer, narrator, and/or presenter</a:t>
            </a:r>
          </a:p>
          <a:p>
            <a:pPr>
              <a:buNone/>
            </a:pPr>
            <a:r>
              <a:rPr lang="en-US" sz="2400" dirty="0" smtClean="0"/>
              <a:t>511 0_ Marco </a:t>
            </a:r>
            <a:r>
              <a:rPr lang="en-US" sz="2400" dirty="0" err="1" smtClean="0"/>
              <a:t>Blaauw</a:t>
            </a:r>
            <a:r>
              <a:rPr lang="en-US" sz="2400" dirty="0" smtClean="0"/>
              <a:t>, double-bell trumpet, trumpet, live electronics ; </a:t>
            </a:r>
            <a:r>
              <a:rPr lang="en-US" sz="2400" dirty="0" err="1" smtClean="0"/>
              <a:t>Dominik</a:t>
            </a:r>
            <a:r>
              <a:rPr lang="en-US" sz="2400" dirty="0" smtClean="0"/>
              <a:t> Blum, Hammond organ, analog synthesizer (4th work).</a:t>
            </a:r>
          </a:p>
          <a:p>
            <a:pPr>
              <a:buNone/>
            </a:pPr>
            <a:endParaRPr lang="en-US" sz="2400" dirty="0" smtClean="0"/>
          </a:p>
          <a:p>
            <a:pPr>
              <a:buNone/>
            </a:pPr>
            <a:r>
              <a:rPr lang="en-US" sz="2400" dirty="0" smtClean="0">
                <a:solidFill>
                  <a:srgbClr val="0070C0"/>
                </a:solidFill>
              </a:rPr>
              <a:t>RDA 7.11 - Place and date of capture</a:t>
            </a:r>
          </a:p>
          <a:p>
            <a:pPr>
              <a:buNone/>
            </a:pPr>
            <a:r>
              <a:rPr lang="en-US" sz="2400" dirty="0" smtClean="0"/>
              <a:t>518 __ $o Recorded $d 2002-2006, $p ZKM </a:t>
            </a:r>
            <a:r>
              <a:rPr lang="en-US" sz="2400" dirty="0" err="1" smtClean="0"/>
              <a:t>Institut</a:t>
            </a:r>
            <a:r>
              <a:rPr lang="en-US" sz="2400" dirty="0" smtClean="0"/>
              <a:t> </a:t>
            </a:r>
            <a:r>
              <a:rPr lang="en-US" sz="2400" dirty="0" err="1" smtClean="0"/>
              <a:t>für</a:t>
            </a:r>
            <a:r>
              <a:rPr lang="en-US" sz="2400" dirty="0" smtClean="0"/>
              <a:t> </a:t>
            </a:r>
            <a:r>
              <a:rPr lang="en-US" sz="2400" dirty="0" err="1" smtClean="0"/>
              <a:t>Musik</a:t>
            </a:r>
            <a:r>
              <a:rPr lang="en-US" sz="2400" dirty="0" smtClean="0"/>
              <a:t> und </a:t>
            </a:r>
            <a:r>
              <a:rPr lang="en-US" sz="2400" dirty="0" err="1" smtClean="0"/>
              <a:t>Akustik</a:t>
            </a:r>
            <a:r>
              <a:rPr lang="en-US" sz="2400" dirty="0" smtClean="0"/>
              <a:t>, Karlsruhe.</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5XX</a:t>
            </a:r>
            <a:endParaRPr lang="en-US" dirty="0"/>
          </a:p>
        </p:txBody>
      </p:sp>
      <p:sp>
        <p:nvSpPr>
          <p:cNvPr id="3" name="Content Placeholder 2"/>
          <p:cNvSpPr>
            <a:spLocks noGrp="1"/>
          </p:cNvSpPr>
          <p:nvPr>
            <p:ph sz="quarter" idx="1"/>
          </p:nvPr>
        </p:nvSpPr>
        <p:spPr/>
        <p:txBody>
          <a:bodyPr>
            <a:normAutofit/>
          </a:bodyPr>
          <a:lstStyle/>
          <a:p>
            <a:pPr>
              <a:buNone/>
            </a:pPr>
            <a:r>
              <a:rPr lang="en-US" sz="2400" dirty="0" smtClean="0">
                <a:solidFill>
                  <a:srgbClr val="0070C0"/>
                </a:solidFill>
              </a:rPr>
              <a:t>RDA 26.1 - Related expression</a:t>
            </a:r>
          </a:p>
          <a:p>
            <a:pPr>
              <a:buNone/>
            </a:pPr>
            <a:r>
              <a:rPr lang="en-US" sz="2400" dirty="0" smtClean="0">
                <a:solidFill>
                  <a:srgbClr val="0070C0"/>
                </a:solidFill>
              </a:rPr>
              <a:t>Structured description of the related expression</a:t>
            </a:r>
          </a:p>
          <a:p>
            <a:pPr>
              <a:buNone/>
            </a:pPr>
            <a:endParaRPr lang="en-US" sz="2400" dirty="0" smtClean="0"/>
          </a:p>
        </p:txBody>
      </p:sp>
      <p:pic>
        <p:nvPicPr>
          <p:cNvPr id="4" name="Picture 3" descr="cd container contents.jpg"/>
          <p:cNvPicPr>
            <a:picLocks noChangeAspect="1"/>
          </p:cNvPicPr>
          <p:nvPr/>
        </p:nvPicPr>
        <p:blipFill>
          <a:blip r:embed="rId3" cstate="print"/>
          <a:stretch>
            <a:fillRect/>
          </a:stretch>
        </p:blipFill>
        <p:spPr>
          <a:xfrm>
            <a:off x="609600" y="2514600"/>
            <a:ext cx="6061879" cy="39624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5XX</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sz="2400" dirty="0" smtClean="0">
                <a:solidFill>
                  <a:srgbClr val="0070C0"/>
                </a:solidFill>
              </a:rPr>
              <a:t>RDA 26.1 - Related expression</a:t>
            </a:r>
          </a:p>
          <a:p>
            <a:pPr>
              <a:buNone/>
            </a:pPr>
            <a:r>
              <a:rPr lang="en-US" sz="2400" dirty="0" smtClean="0">
                <a:solidFill>
                  <a:srgbClr val="0070C0"/>
                </a:solidFill>
              </a:rPr>
              <a:t>Structured description of the related expression</a:t>
            </a:r>
          </a:p>
          <a:p>
            <a:pPr>
              <a:buNone/>
            </a:pPr>
            <a:endParaRPr lang="en-US" sz="2400" dirty="0" smtClean="0"/>
          </a:p>
          <a:p>
            <a:pPr>
              <a:buNone/>
            </a:pPr>
            <a:r>
              <a:rPr lang="en-US" sz="2400" dirty="0" smtClean="0"/>
              <a:t>505 80 $</a:t>
            </a:r>
            <a:r>
              <a:rPr lang="vi-VN" sz="2400" dirty="0" smtClean="0"/>
              <a:t>g Contains: </a:t>
            </a:r>
            <a:r>
              <a:rPr lang="en-US" sz="2400" dirty="0" smtClean="0"/>
              <a:t>$</a:t>
            </a:r>
            <a:r>
              <a:rPr lang="vi-VN" sz="2400" dirty="0" smtClean="0"/>
              <a:t>t Dog song : </a:t>
            </a:r>
            <a:r>
              <a:rPr lang="en-US" sz="2400" dirty="0" smtClean="0"/>
              <a:t>(</a:t>
            </a:r>
            <a:r>
              <a:rPr lang="vi-VN" sz="2400" dirty="0" smtClean="0"/>
              <a:t>Cerberus serenades Orpheus</a:t>
            </a:r>
            <a:r>
              <a:rPr lang="en-US" sz="2400" dirty="0" smtClean="0"/>
              <a:t>)</a:t>
            </a:r>
            <a:r>
              <a:rPr lang="vi-VN" sz="2400" dirty="0" smtClean="0"/>
              <a:t> / </a:t>
            </a:r>
            <a:r>
              <a:rPr lang="en-US" sz="2400" dirty="0" smtClean="0"/>
              <a:t>$</a:t>
            </a:r>
            <a:r>
              <a:rPr lang="vi-VN" sz="2400" dirty="0" smtClean="0"/>
              <a:t>r Yannis Kyriakides </a:t>
            </a:r>
            <a:r>
              <a:rPr lang="en-US" sz="2400" dirty="0" smtClean="0"/>
              <a:t>$g</a:t>
            </a:r>
            <a:r>
              <a:rPr lang="vi-VN" sz="2400" dirty="0" smtClean="0"/>
              <a:t> (14:30) -- </a:t>
            </a:r>
            <a:r>
              <a:rPr lang="en-US" sz="2400" dirty="0" smtClean="0"/>
              <a:t>$</a:t>
            </a:r>
            <a:r>
              <a:rPr lang="vi-VN" sz="2400" dirty="0" smtClean="0"/>
              <a:t>t Modes of interference/1 / </a:t>
            </a:r>
            <a:r>
              <a:rPr lang="en-US" sz="2400" dirty="0" smtClean="0"/>
              <a:t>$</a:t>
            </a:r>
            <a:r>
              <a:rPr lang="vi-VN" sz="2400" dirty="0" smtClean="0"/>
              <a:t>r Agostino Di Scipio </a:t>
            </a:r>
            <a:r>
              <a:rPr lang="en-US" sz="2400" dirty="0" smtClean="0"/>
              <a:t>$</a:t>
            </a:r>
            <a:r>
              <a:rPr lang="vi-VN" sz="2400" dirty="0" smtClean="0"/>
              <a:t>g (10:09) -- </a:t>
            </a:r>
            <a:r>
              <a:rPr lang="en-US" sz="2400" dirty="0" smtClean="0"/>
              <a:t>$</a:t>
            </a:r>
            <a:r>
              <a:rPr lang="vi-VN" sz="2400" dirty="0" smtClean="0"/>
              <a:t>t Helm &amp; slinger = Helm &amp; Schleuder / </a:t>
            </a:r>
            <a:r>
              <a:rPr lang="en-US" sz="2400" dirty="0" smtClean="0"/>
              <a:t>$</a:t>
            </a:r>
            <a:r>
              <a:rPr lang="vi-VN" sz="2400" dirty="0" smtClean="0"/>
              <a:t>r Michèl Koenders </a:t>
            </a:r>
            <a:r>
              <a:rPr lang="en-US" sz="2400" dirty="0" smtClean="0"/>
              <a:t>$</a:t>
            </a:r>
            <a:r>
              <a:rPr lang="vi-VN" sz="2400" dirty="0" smtClean="0"/>
              <a:t>g (13:30) -- </a:t>
            </a:r>
            <a:r>
              <a:rPr lang="en-US" sz="2400" dirty="0" smtClean="0"/>
              <a:t>$</a:t>
            </a:r>
            <a:r>
              <a:rPr lang="vi-VN" sz="2400" dirty="0" smtClean="0"/>
              <a:t>t (chaincurve) / </a:t>
            </a:r>
            <a:r>
              <a:rPr lang="en-US" sz="2400" dirty="0" smtClean="0"/>
              <a:t>$</a:t>
            </a:r>
            <a:r>
              <a:rPr lang="vi-VN" sz="2400" dirty="0" smtClean="0"/>
              <a:t>r David Dramm </a:t>
            </a:r>
            <a:r>
              <a:rPr lang="en-US" sz="2400" dirty="0" smtClean="0"/>
              <a:t>$</a:t>
            </a:r>
            <a:r>
              <a:rPr lang="vi-VN" sz="2400" dirty="0" smtClean="0"/>
              <a:t>g (21:51).</a:t>
            </a:r>
            <a:endParaRPr lang="en-US" sz="2400" dirty="0" smtClean="0"/>
          </a:p>
          <a:p>
            <a:pPr>
              <a:buNone/>
            </a:pPr>
            <a:endParaRPr lang="en-US" sz="2400" dirty="0" smtClean="0"/>
          </a:p>
          <a:p>
            <a:pPr>
              <a:buNone/>
            </a:pPr>
            <a:r>
              <a:rPr lang="en-US" sz="2400" dirty="0" smtClean="0"/>
              <a:t>RDA 7.22.1.5 allows one to record durations of component parts of a resource (but where?)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Authorized access points</a:t>
            </a:r>
            <a:endParaRPr lang="en-US" dirty="0"/>
          </a:p>
        </p:txBody>
      </p:sp>
      <p:sp>
        <p:nvSpPr>
          <p:cNvPr id="3" name="Content Placeholder 2"/>
          <p:cNvSpPr>
            <a:spLocks noGrp="1"/>
          </p:cNvSpPr>
          <p:nvPr>
            <p:ph sz="quarter" idx="1"/>
          </p:nvPr>
        </p:nvSpPr>
        <p:spPr/>
        <p:txBody>
          <a:bodyPr/>
          <a:lstStyle/>
          <a:p>
            <a:r>
              <a:rPr lang="en-US" sz="2400" dirty="0" smtClean="0"/>
              <a:t>MARC 1XX is used only for the creator of a resource as a whole</a:t>
            </a:r>
          </a:p>
          <a:p>
            <a:r>
              <a:rPr lang="en-US" sz="2400" dirty="0" smtClean="0"/>
              <a:t>Compilation: 4 works by 4 creators</a:t>
            </a:r>
          </a:p>
          <a:p>
            <a:r>
              <a:rPr lang="en-US" sz="2400" dirty="0" smtClean="0"/>
              <a:t>Performers (in this case) are not creators, but contributors</a:t>
            </a:r>
          </a:p>
          <a:p>
            <a:pPr>
              <a:buNone/>
            </a:pPr>
            <a:endParaRPr lang="en-US" sz="2400" dirty="0" smtClean="0"/>
          </a:p>
          <a:p>
            <a:pPr>
              <a:buNone/>
            </a:pPr>
            <a:r>
              <a:rPr lang="en-US" sz="2400" dirty="0" smtClean="0"/>
              <a:t>No MARC 1XX field</a:t>
            </a:r>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Authorized access points</a:t>
            </a:r>
            <a:endParaRPr lang="en-US" dirty="0"/>
          </a:p>
        </p:txBody>
      </p:sp>
      <p:sp>
        <p:nvSpPr>
          <p:cNvPr id="3" name="Content Placeholder 2"/>
          <p:cNvSpPr>
            <a:spLocks noGrp="1"/>
          </p:cNvSpPr>
          <p:nvPr>
            <p:ph sz="quarter" idx="1"/>
          </p:nvPr>
        </p:nvSpPr>
        <p:spPr/>
        <p:txBody>
          <a:bodyPr/>
          <a:lstStyle/>
          <a:p>
            <a:pPr>
              <a:buNone/>
            </a:pPr>
            <a:r>
              <a:rPr lang="en-US" sz="2400" dirty="0" smtClean="0"/>
              <a:t>Performers</a:t>
            </a:r>
          </a:p>
          <a:p>
            <a:pPr>
              <a:buNone/>
            </a:pPr>
            <a:r>
              <a:rPr lang="en-US" sz="2400" dirty="0" smtClean="0">
                <a:solidFill>
                  <a:srgbClr val="0070C0"/>
                </a:solidFill>
              </a:rPr>
              <a:t>RDA 19.2 - Other person, family, or corporate body associated with a work </a:t>
            </a:r>
            <a:r>
              <a:rPr lang="en-US" sz="2400" dirty="0" smtClean="0"/>
              <a:t>+</a:t>
            </a:r>
            <a:r>
              <a:rPr lang="en-US" sz="2400" dirty="0" smtClean="0">
                <a:solidFill>
                  <a:srgbClr val="0070C0"/>
                </a:solidFill>
              </a:rPr>
              <a:t> 18.5 - Relationship designator</a:t>
            </a:r>
          </a:p>
          <a:p>
            <a:pPr>
              <a:buNone/>
            </a:pPr>
            <a:endParaRPr lang="en-US" sz="2400" dirty="0" smtClean="0">
              <a:solidFill>
                <a:srgbClr val="0070C0"/>
              </a:solidFill>
            </a:endParaRPr>
          </a:p>
          <a:p>
            <a:pPr>
              <a:buNone/>
            </a:pPr>
            <a:r>
              <a:rPr lang="en-US" sz="2400" dirty="0" smtClean="0"/>
              <a:t>700 1_ </a:t>
            </a:r>
            <a:r>
              <a:rPr lang="en-US" sz="2400" dirty="0" err="1" smtClean="0"/>
              <a:t>Blaauw</a:t>
            </a:r>
            <a:r>
              <a:rPr lang="en-US" sz="2400" dirty="0" smtClean="0"/>
              <a:t>, Marco, $e performer.</a:t>
            </a:r>
          </a:p>
          <a:p>
            <a:pPr>
              <a:buNone/>
            </a:pPr>
            <a:r>
              <a:rPr lang="en-US" sz="2400" dirty="0" smtClean="0"/>
              <a:t>700 1_ Blum, </a:t>
            </a:r>
            <a:r>
              <a:rPr lang="en-US" sz="2400" dirty="0" err="1" smtClean="0"/>
              <a:t>Dominik</a:t>
            </a:r>
            <a:r>
              <a:rPr lang="en-US" sz="2400" dirty="0" smtClean="0"/>
              <a:t>, $e performer.</a:t>
            </a: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Authorized access points</a:t>
            </a:r>
            <a:endParaRPr lang="en-US" dirty="0"/>
          </a:p>
        </p:txBody>
      </p:sp>
      <p:sp>
        <p:nvSpPr>
          <p:cNvPr id="3" name="Content Placeholder 2"/>
          <p:cNvSpPr>
            <a:spLocks noGrp="1"/>
          </p:cNvSpPr>
          <p:nvPr>
            <p:ph sz="quarter" idx="1"/>
          </p:nvPr>
        </p:nvSpPr>
        <p:spPr>
          <a:xfrm>
            <a:off x="609600" y="1524000"/>
            <a:ext cx="8153400" cy="4495800"/>
          </a:xfrm>
        </p:spPr>
        <p:txBody>
          <a:bodyPr>
            <a:noAutofit/>
          </a:bodyPr>
          <a:lstStyle/>
          <a:p>
            <a:pPr>
              <a:buNone/>
            </a:pPr>
            <a:r>
              <a:rPr lang="en-US" sz="2200" dirty="0" smtClean="0">
                <a:solidFill>
                  <a:srgbClr val="0070C0"/>
                </a:solidFill>
              </a:rPr>
              <a:t>RDA 25.1 - Related work </a:t>
            </a:r>
            <a:r>
              <a:rPr lang="en-US" sz="2200" dirty="0" smtClean="0"/>
              <a:t>+</a:t>
            </a:r>
            <a:r>
              <a:rPr lang="en-US" sz="2200" dirty="0" smtClean="0">
                <a:solidFill>
                  <a:srgbClr val="0070C0"/>
                </a:solidFill>
              </a:rPr>
              <a:t> Appendix J </a:t>
            </a:r>
            <a:r>
              <a:rPr lang="en-US" sz="2200" dirty="0" smtClean="0"/>
              <a:t>(and </a:t>
            </a:r>
            <a:r>
              <a:rPr lang="en-US" sz="2200" dirty="0" smtClean="0">
                <a:solidFill>
                  <a:srgbClr val="0070C0"/>
                </a:solidFill>
              </a:rPr>
              <a:t>LC-PCC PS</a:t>
            </a:r>
            <a:r>
              <a:rPr lang="en-US" sz="2200" dirty="0" smtClean="0"/>
              <a:t>)</a:t>
            </a:r>
          </a:p>
          <a:p>
            <a:pPr>
              <a:buNone/>
            </a:pPr>
            <a:r>
              <a:rPr lang="en-US" sz="2200" dirty="0" smtClean="0">
                <a:solidFill>
                  <a:srgbClr val="0070C0"/>
                </a:solidFill>
              </a:rPr>
              <a:t>Appendix J - Relationship designators for related works</a:t>
            </a:r>
          </a:p>
          <a:p>
            <a:pPr>
              <a:buNone/>
            </a:pPr>
            <a:r>
              <a:rPr lang="en-US" sz="2200" dirty="0" smtClean="0">
                <a:solidFill>
                  <a:srgbClr val="0070C0"/>
                </a:solidFill>
              </a:rPr>
              <a:t>PCC RDA BSR </a:t>
            </a:r>
            <a:r>
              <a:rPr lang="en-US" sz="2200" dirty="0" smtClean="0"/>
              <a:t>&amp; </a:t>
            </a:r>
            <a:r>
              <a:rPr lang="en-US" sz="2200" dirty="0" smtClean="0">
                <a:solidFill>
                  <a:srgbClr val="0070C0"/>
                </a:solidFill>
              </a:rPr>
              <a:t>MLA Best practices draft</a:t>
            </a:r>
          </a:p>
          <a:p>
            <a:pPr>
              <a:buNone/>
            </a:pPr>
            <a:r>
              <a:rPr lang="en-US" sz="2200" dirty="0" smtClean="0">
                <a:solidFill>
                  <a:srgbClr val="0070C0"/>
                </a:solidFill>
              </a:rPr>
              <a:t>LC-PCC PS 0.12</a:t>
            </a:r>
          </a:p>
          <a:p>
            <a:pPr>
              <a:spcAft>
                <a:spcPts val="1200"/>
              </a:spcAft>
              <a:buNone/>
            </a:pPr>
            <a:r>
              <a:rPr lang="en-US" sz="2200" dirty="0" smtClean="0"/>
              <a:t>see also: </a:t>
            </a:r>
            <a:r>
              <a:rPr lang="en-US" sz="2200" dirty="0" smtClean="0">
                <a:hlinkClick r:id="rId3"/>
              </a:rPr>
              <a:t>PCC Relationship Designator Guidelines Task Group report (October 15, 2012</a:t>
            </a:r>
            <a:r>
              <a:rPr lang="en-US" sz="2200" dirty="0" smtClean="0">
                <a:hlinkClick r:id="rId3"/>
              </a:rPr>
              <a:t>)</a:t>
            </a:r>
            <a:endParaRPr lang="en-US" sz="2200" dirty="0" smtClean="0"/>
          </a:p>
          <a:p>
            <a:pPr>
              <a:buNone/>
            </a:pPr>
            <a:r>
              <a:rPr lang="en-US" sz="2200" dirty="0" smtClean="0"/>
              <a:t>700 12 </a:t>
            </a:r>
            <a:r>
              <a:rPr lang="en-US" sz="2200" dirty="0" smtClean="0"/>
              <a:t>$</a:t>
            </a:r>
            <a:r>
              <a:rPr lang="en-US" sz="2200" dirty="0" err="1" smtClean="0"/>
              <a:t>i</a:t>
            </a:r>
            <a:r>
              <a:rPr lang="en-US" sz="2200" dirty="0" smtClean="0"/>
              <a:t> Contains (work): </a:t>
            </a:r>
            <a:r>
              <a:rPr lang="en-US" sz="2200" dirty="0" smtClean="0"/>
              <a:t>$a </a:t>
            </a:r>
            <a:r>
              <a:rPr lang="en-US" sz="2200" dirty="0" err="1" smtClean="0"/>
              <a:t>Kyriakides</a:t>
            </a:r>
            <a:r>
              <a:rPr lang="en-US" sz="2200" dirty="0" smtClean="0"/>
              <a:t>, </a:t>
            </a:r>
            <a:r>
              <a:rPr lang="en-US" sz="2200" dirty="0" err="1" smtClean="0"/>
              <a:t>Yannis</a:t>
            </a:r>
            <a:r>
              <a:rPr lang="en-US" sz="2200" dirty="0" smtClean="0"/>
              <a:t>. $t Dog song.</a:t>
            </a:r>
          </a:p>
          <a:p>
            <a:pPr>
              <a:buNone/>
            </a:pPr>
            <a:r>
              <a:rPr lang="en-US" sz="2200" dirty="0" smtClean="0"/>
              <a:t>700 12 </a:t>
            </a:r>
            <a:r>
              <a:rPr lang="en-US" sz="2200" dirty="0"/>
              <a:t>$</a:t>
            </a:r>
            <a:r>
              <a:rPr lang="en-US" sz="2200" dirty="0" err="1"/>
              <a:t>i</a:t>
            </a:r>
            <a:r>
              <a:rPr lang="en-US" sz="2200" dirty="0"/>
              <a:t> Contains (work): </a:t>
            </a:r>
            <a:r>
              <a:rPr lang="it-IT" sz="2200" dirty="0" smtClean="0"/>
              <a:t>$</a:t>
            </a:r>
            <a:r>
              <a:rPr lang="it-IT" sz="2200" dirty="0" smtClean="0"/>
              <a:t>a Di Scipio, Agostino. $t Modi di interferenza, $n no. 1.</a:t>
            </a:r>
          </a:p>
          <a:p>
            <a:pPr>
              <a:buNone/>
            </a:pPr>
            <a:r>
              <a:rPr lang="it-IT" sz="2200" dirty="0" smtClean="0"/>
              <a:t>700 12 </a:t>
            </a:r>
            <a:r>
              <a:rPr lang="en-US" sz="2200" dirty="0"/>
              <a:t>$</a:t>
            </a:r>
            <a:r>
              <a:rPr lang="en-US" sz="2200" dirty="0" err="1"/>
              <a:t>i</a:t>
            </a:r>
            <a:r>
              <a:rPr lang="en-US" sz="2200" dirty="0"/>
              <a:t> Contains (work): $</a:t>
            </a:r>
            <a:r>
              <a:rPr lang="vi-VN" sz="2200" dirty="0" smtClean="0"/>
              <a:t>a Koenders, Michèl, </a:t>
            </a:r>
            <a:r>
              <a:rPr lang="en-US" sz="2200" dirty="0" smtClean="0"/>
              <a:t>$</a:t>
            </a:r>
            <a:r>
              <a:rPr lang="vi-VN" sz="2200" dirty="0" smtClean="0"/>
              <a:t>d 1961- </a:t>
            </a:r>
            <a:r>
              <a:rPr lang="en-US" sz="2200" dirty="0" smtClean="0"/>
              <a:t>$</a:t>
            </a:r>
            <a:r>
              <a:rPr lang="vi-VN" sz="2200" dirty="0" smtClean="0"/>
              <a:t>t Helm &amp; slinger.</a:t>
            </a:r>
            <a:endParaRPr lang="en-US" sz="2200" dirty="0" smtClean="0"/>
          </a:p>
          <a:p>
            <a:pPr>
              <a:buNone/>
            </a:pPr>
            <a:r>
              <a:rPr lang="en-US" sz="2200" dirty="0" smtClean="0"/>
              <a:t>700 12 </a:t>
            </a:r>
            <a:r>
              <a:rPr lang="en-US" sz="2200" dirty="0"/>
              <a:t>$</a:t>
            </a:r>
            <a:r>
              <a:rPr lang="en-US" sz="2200" dirty="0" err="1"/>
              <a:t>i</a:t>
            </a:r>
            <a:r>
              <a:rPr lang="en-US" sz="2200" dirty="0"/>
              <a:t> Contains (work): $</a:t>
            </a:r>
            <a:r>
              <a:rPr lang="en-US" sz="2200" dirty="0" smtClean="0"/>
              <a:t>a </a:t>
            </a:r>
            <a:r>
              <a:rPr lang="en-US" sz="2200" dirty="0" err="1" smtClean="0"/>
              <a:t>Dramm</a:t>
            </a:r>
            <a:r>
              <a:rPr lang="en-US" sz="2200" dirty="0" smtClean="0"/>
              <a:t>, David, $d 1961- $t </a:t>
            </a:r>
            <a:r>
              <a:rPr lang="en-US" sz="2200" dirty="0" err="1" smtClean="0"/>
              <a:t>chaincurve</a:t>
            </a:r>
            <a:r>
              <a:rPr lang="en-US" sz="2200" dirty="0" smtClean="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record</a:t>
            </a:r>
            <a:endParaRPr lang="en-US" dirty="0"/>
          </a:p>
        </p:txBody>
      </p:sp>
      <p:sp>
        <p:nvSpPr>
          <p:cNvPr id="3" name="Content Placeholder 2"/>
          <p:cNvSpPr>
            <a:spLocks noGrp="1"/>
          </p:cNvSpPr>
          <p:nvPr>
            <p:ph sz="quarter" idx="1"/>
          </p:nvPr>
        </p:nvSpPr>
        <p:spPr/>
        <p:txBody>
          <a:bodyPr>
            <a:noAutofit/>
          </a:bodyPr>
          <a:lstStyle/>
          <a:p>
            <a:pPr>
              <a:buNone/>
            </a:pPr>
            <a:r>
              <a:rPr lang="pt-BR" sz="2000" dirty="0" smtClean="0"/>
              <a:t>007 __ s $b d $d f $e s $g g $j m $k m $m e $n d</a:t>
            </a:r>
            <a:endParaRPr lang="en-US" sz="2000" dirty="0" smtClean="0"/>
          </a:p>
          <a:p>
            <a:pPr>
              <a:buNone/>
            </a:pPr>
            <a:r>
              <a:rPr lang="en-US" sz="2000" dirty="0" smtClean="0"/>
              <a:t>040 __ CGU $b eng $e </a:t>
            </a:r>
            <a:r>
              <a:rPr lang="en-US" sz="2000" dirty="0" err="1" smtClean="0"/>
              <a:t>rda</a:t>
            </a:r>
            <a:r>
              <a:rPr lang="en-US" sz="2000" dirty="0" smtClean="0"/>
              <a:t> $c CGU</a:t>
            </a:r>
          </a:p>
          <a:p>
            <a:pPr>
              <a:buNone/>
            </a:pPr>
            <a:r>
              <a:rPr lang="en-US" sz="2000" dirty="0" smtClean="0"/>
              <a:t>024 3_ 4010228206326</a:t>
            </a:r>
          </a:p>
          <a:p>
            <a:pPr>
              <a:buNone/>
            </a:pPr>
            <a:r>
              <a:rPr lang="en-US" sz="2000" dirty="0" smtClean="0"/>
              <a:t>028 02 WER 2063 2 $b WERGO</a:t>
            </a:r>
          </a:p>
          <a:p>
            <a:pPr>
              <a:buNone/>
            </a:pPr>
            <a:r>
              <a:rPr lang="en-US" sz="2000" dirty="0" smtClean="0"/>
              <a:t>245 00 Blue dog : $b </a:t>
            </a:r>
            <a:r>
              <a:rPr lang="en-US" sz="2000" dirty="0" err="1" smtClean="0"/>
              <a:t>Kompositionen</a:t>
            </a:r>
            <a:r>
              <a:rPr lang="en-US" sz="2000" dirty="0" smtClean="0"/>
              <a:t> </a:t>
            </a:r>
            <a:r>
              <a:rPr lang="en-US" sz="2000" dirty="0" err="1" smtClean="0"/>
              <a:t>für</a:t>
            </a:r>
            <a:r>
              <a:rPr lang="en-US" sz="2000" dirty="0" smtClean="0"/>
              <a:t> </a:t>
            </a:r>
            <a:r>
              <a:rPr lang="en-US" sz="2000" dirty="0" err="1" smtClean="0"/>
              <a:t>Trompete</a:t>
            </a:r>
            <a:r>
              <a:rPr lang="en-US" sz="2000" dirty="0" smtClean="0"/>
              <a:t> und </a:t>
            </a:r>
            <a:r>
              <a:rPr lang="en-US" sz="2000" dirty="0" err="1" smtClean="0"/>
              <a:t>Elektronik</a:t>
            </a:r>
            <a:r>
              <a:rPr lang="en-US" sz="2000" dirty="0" smtClean="0"/>
              <a:t>.</a:t>
            </a:r>
          </a:p>
          <a:p>
            <a:pPr>
              <a:buNone/>
            </a:pPr>
            <a:r>
              <a:rPr lang="en-US" sz="2000" dirty="0" smtClean="0"/>
              <a:t>264 _1 Mainz, Germany : $b WERGO, $c [2011]</a:t>
            </a:r>
            <a:endParaRPr lang="en-US" sz="2000" dirty="0" smtClean="0">
              <a:solidFill>
                <a:srgbClr val="FF0000"/>
              </a:solidFill>
            </a:endParaRPr>
          </a:p>
          <a:p>
            <a:pPr>
              <a:buNone/>
            </a:pPr>
            <a:r>
              <a:rPr lang="en-US" sz="2000" dirty="0" smtClean="0"/>
              <a:t>264 _4 $c ℗2011</a:t>
            </a:r>
          </a:p>
          <a:p>
            <a:pPr>
              <a:buNone/>
            </a:pPr>
            <a:r>
              <a:rPr lang="en-US" sz="2000" dirty="0" smtClean="0"/>
              <a:t>300 __ 1 audio disc (60 min., 7 sec.) ; $c 4 3/4 in.</a:t>
            </a:r>
          </a:p>
          <a:p>
            <a:pPr>
              <a:buNone/>
            </a:pPr>
            <a:r>
              <a:rPr lang="en-US" sz="2000" dirty="0" smtClean="0"/>
              <a:t>306 __ 006007</a:t>
            </a:r>
          </a:p>
          <a:p>
            <a:pPr>
              <a:buNone/>
            </a:pPr>
            <a:r>
              <a:rPr lang="en-US" sz="2000" dirty="0" smtClean="0"/>
              <a:t>336 __ performed music $2 </a:t>
            </a:r>
            <a:r>
              <a:rPr lang="en-US" sz="2000" dirty="0" err="1" smtClean="0"/>
              <a:t>rdacontent</a:t>
            </a:r>
            <a:endParaRPr lang="en-US" sz="2000" dirty="0" smtClean="0"/>
          </a:p>
          <a:p>
            <a:pPr>
              <a:buNone/>
            </a:pPr>
            <a:r>
              <a:rPr lang="en-US" sz="2000" dirty="0" smtClean="0"/>
              <a:t>337 __ audio $2 </a:t>
            </a:r>
            <a:r>
              <a:rPr lang="en-US" sz="2000" dirty="0" err="1" smtClean="0"/>
              <a:t>rdamedia</a:t>
            </a:r>
            <a:endParaRPr lang="en-US" sz="2000" dirty="0" smtClean="0"/>
          </a:p>
          <a:p>
            <a:pPr>
              <a:buNone/>
            </a:pPr>
            <a:r>
              <a:rPr lang="en-US" sz="2000" dirty="0" smtClean="0"/>
              <a:t>338 __ audio disc $2 </a:t>
            </a:r>
            <a:r>
              <a:rPr lang="en-US" sz="2000" dirty="0" err="1" smtClean="0"/>
              <a:t>rdacarrier</a:t>
            </a:r>
            <a:endParaRPr lang="en-US" sz="2000" dirty="0" smtClean="0"/>
          </a:p>
          <a:p>
            <a:pPr>
              <a:buNone/>
            </a:pPr>
            <a:endParaRPr lang="en-US"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1066800"/>
          </a:xfrm>
        </p:spPr>
        <p:txBody>
          <a:bodyPr>
            <a:normAutofit/>
          </a:bodyPr>
          <a:lstStyle/>
          <a:p>
            <a:r>
              <a:rPr lang="en-US" sz="2400" dirty="0" smtClean="0"/>
              <a:t>Kevin </a:t>
            </a:r>
            <a:r>
              <a:rPr lang="en-US" sz="2400" dirty="0" err="1" smtClean="0"/>
              <a:t>Kishimoto</a:t>
            </a:r>
            <a:r>
              <a:rPr lang="en-US" sz="2400" dirty="0" smtClean="0"/>
              <a:t>,</a:t>
            </a:r>
          </a:p>
          <a:p>
            <a:r>
              <a:rPr lang="en-US" sz="2400" dirty="0" smtClean="0"/>
              <a:t>University of Chicago.</a:t>
            </a:r>
            <a:endParaRPr lang="en-US" sz="2400" dirty="0"/>
          </a:p>
        </p:txBody>
      </p:sp>
      <p:sp>
        <p:nvSpPr>
          <p:cNvPr id="3" name="Title 2"/>
          <p:cNvSpPr>
            <a:spLocks noGrp="1"/>
          </p:cNvSpPr>
          <p:nvPr>
            <p:ph type="title"/>
          </p:nvPr>
        </p:nvSpPr>
        <p:spPr/>
        <p:txBody>
          <a:bodyPr>
            <a:normAutofit/>
          </a:bodyPr>
          <a:lstStyle/>
          <a:p>
            <a:r>
              <a:rPr lang="en-US" sz="2400" dirty="0" smtClean="0"/>
              <a:t>245 10 Creating RDA bibliographic records in MARC : $b a walkthrough. $n Part 2, $p Audio disc / $c</a:t>
            </a:r>
            <a:endParaRPr lang="en-US" sz="2400" dirty="0"/>
          </a:p>
        </p:txBody>
      </p:sp>
    </p:spTree>
    <p:extLst>
      <p:ext uri="{BB962C8B-B14F-4D97-AF65-F5344CB8AC3E}">
        <p14:creationId xmlns:p14="http://schemas.microsoft.com/office/powerpoint/2010/main" val="2433573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record</a:t>
            </a:r>
            <a:endParaRPr lang="en-US" dirty="0"/>
          </a:p>
        </p:txBody>
      </p:sp>
      <p:sp>
        <p:nvSpPr>
          <p:cNvPr id="3" name="Content Placeholder 2"/>
          <p:cNvSpPr>
            <a:spLocks noGrp="1"/>
          </p:cNvSpPr>
          <p:nvPr>
            <p:ph sz="quarter" idx="1"/>
          </p:nvPr>
        </p:nvSpPr>
        <p:spPr/>
        <p:txBody>
          <a:bodyPr>
            <a:noAutofit/>
          </a:bodyPr>
          <a:lstStyle/>
          <a:p>
            <a:pPr>
              <a:buNone/>
            </a:pPr>
            <a:r>
              <a:rPr lang="en-US" sz="2000" dirty="0" smtClean="0"/>
              <a:t>340 __ $b 4 3/4 in.</a:t>
            </a:r>
          </a:p>
          <a:p>
            <a:pPr>
              <a:buNone/>
            </a:pPr>
            <a:r>
              <a:rPr lang="en-US" sz="2000" dirty="0" smtClean="0"/>
              <a:t>344 __ digital $b optical $c 1.4 m/s $g stereo $2 </a:t>
            </a:r>
            <a:r>
              <a:rPr lang="en-US" sz="2000" dirty="0" err="1" smtClean="0"/>
              <a:t>rda</a:t>
            </a:r>
            <a:endParaRPr lang="en-US" sz="2000" dirty="0" smtClean="0"/>
          </a:p>
          <a:p>
            <a:pPr>
              <a:buNone/>
            </a:pPr>
            <a:r>
              <a:rPr lang="en-US" sz="2000" dirty="0" smtClean="0"/>
              <a:t>347 __ audio file $b CD audio $2 </a:t>
            </a:r>
            <a:r>
              <a:rPr lang="en-US" sz="2000" dirty="0" err="1" smtClean="0"/>
              <a:t>rda</a:t>
            </a:r>
            <a:endParaRPr lang="en-US" sz="2000" dirty="0" smtClean="0"/>
          </a:p>
          <a:p>
            <a:pPr>
              <a:buNone/>
            </a:pPr>
            <a:r>
              <a:rPr lang="en-US" sz="2000" dirty="0" smtClean="0"/>
              <a:t>500 __ Title from disc label.</a:t>
            </a:r>
          </a:p>
          <a:p>
            <a:pPr>
              <a:buNone/>
            </a:pPr>
            <a:r>
              <a:rPr lang="en-US" sz="2000" dirty="0" smtClean="0"/>
              <a:t>511 0_ Marco </a:t>
            </a:r>
            <a:r>
              <a:rPr lang="en-US" sz="2000" dirty="0" err="1" smtClean="0"/>
              <a:t>Blaauw</a:t>
            </a:r>
            <a:r>
              <a:rPr lang="en-US" sz="2000" dirty="0" smtClean="0"/>
              <a:t>, double-bell trumpet, trumpet, live electronics ; </a:t>
            </a:r>
            <a:r>
              <a:rPr lang="en-US" sz="2000" dirty="0" err="1" smtClean="0"/>
              <a:t>Dominik</a:t>
            </a:r>
            <a:r>
              <a:rPr lang="en-US" sz="2000" dirty="0" smtClean="0"/>
              <a:t> Blum, Hammond organ, analog synthesizer (4th work).</a:t>
            </a:r>
          </a:p>
          <a:p>
            <a:pPr>
              <a:buNone/>
            </a:pPr>
            <a:r>
              <a:rPr lang="en-US" sz="2000" dirty="0" smtClean="0"/>
              <a:t>518 __ $o Recorded $d 2002-2006, $p ZKM </a:t>
            </a:r>
            <a:r>
              <a:rPr lang="en-US" sz="2000" dirty="0" err="1" smtClean="0"/>
              <a:t>Institut</a:t>
            </a:r>
            <a:r>
              <a:rPr lang="en-US" sz="2000" dirty="0" smtClean="0"/>
              <a:t> </a:t>
            </a:r>
            <a:r>
              <a:rPr lang="en-US" sz="2000" dirty="0" err="1" smtClean="0"/>
              <a:t>für</a:t>
            </a:r>
            <a:r>
              <a:rPr lang="en-US" sz="2000" dirty="0" smtClean="0"/>
              <a:t> </a:t>
            </a:r>
            <a:r>
              <a:rPr lang="en-US" sz="2000" dirty="0" err="1" smtClean="0"/>
              <a:t>Musik</a:t>
            </a:r>
            <a:r>
              <a:rPr lang="en-US" sz="2000" dirty="0" smtClean="0"/>
              <a:t> und </a:t>
            </a:r>
            <a:r>
              <a:rPr lang="en-US" sz="2000" dirty="0" err="1" smtClean="0"/>
              <a:t>Akustik</a:t>
            </a:r>
            <a:r>
              <a:rPr lang="en-US" sz="2000" dirty="0" smtClean="0"/>
              <a:t>, Karlsruhe.</a:t>
            </a:r>
          </a:p>
          <a:p>
            <a:pPr>
              <a:buNone/>
            </a:pPr>
            <a:r>
              <a:rPr lang="en-US" sz="2000" dirty="0" smtClean="0"/>
              <a:t>505 80 $</a:t>
            </a:r>
            <a:r>
              <a:rPr lang="vi-VN" sz="2000" dirty="0" smtClean="0"/>
              <a:t>g Contains: </a:t>
            </a:r>
            <a:r>
              <a:rPr lang="en-US" sz="2000" dirty="0" smtClean="0"/>
              <a:t>$</a:t>
            </a:r>
            <a:r>
              <a:rPr lang="vi-VN" sz="2000" dirty="0" smtClean="0"/>
              <a:t>t Dog song : Cerberus serenades Orpheus / </a:t>
            </a:r>
            <a:r>
              <a:rPr lang="en-US" sz="2000" dirty="0" smtClean="0"/>
              <a:t>$</a:t>
            </a:r>
            <a:r>
              <a:rPr lang="vi-VN" sz="2000" dirty="0" smtClean="0"/>
              <a:t>r Yannis Kyriakides </a:t>
            </a:r>
            <a:r>
              <a:rPr lang="en-US" sz="2000" dirty="0" smtClean="0"/>
              <a:t>$g</a:t>
            </a:r>
            <a:r>
              <a:rPr lang="vi-VN" sz="2000" dirty="0" smtClean="0"/>
              <a:t> (14:30) -- </a:t>
            </a:r>
            <a:r>
              <a:rPr lang="en-US" sz="2000" dirty="0" smtClean="0"/>
              <a:t>$</a:t>
            </a:r>
            <a:r>
              <a:rPr lang="vi-VN" sz="2000" dirty="0" smtClean="0"/>
              <a:t>t Modes of interference/1 / </a:t>
            </a:r>
            <a:r>
              <a:rPr lang="en-US" sz="2000" dirty="0" smtClean="0"/>
              <a:t>$</a:t>
            </a:r>
            <a:r>
              <a:rPr lang="vi-VN" sz="2000" dirty="0" smtClean="0"/>
              <a:t>r Agostino Di Scipio </a:t>
            </a:r>
            <a:r>
              <a:rPr lang="en-US" sz="2000" dirty="0" smtClean="0"/>
              <a:t>$</a:t>
            </a:r>
            <a:r>
              <a:rPr lang="vi-VN" sz="2000" dirty="0" smtClean="0"/>
              <a:t>g (10:09) -- </a:t>
            </a:r>
            <a:r>
              <a:rPr lang="en-US" sz="2000" dirty="0" smtClean="0"/>
              <a:t>$</a:t>
            </a:r>
            <a:r>
              <a:rPr lang="vi-VN" sz="2000" dirty="0" smtClean="0"/>
              <a:t>t Helm &amp; slinger = Helm &amp; Schleuder / </a:t>
            </a:r>
            <a:r>
              <a:rPr lang="en-US" sz="2000" dirty="0" smtClean="0"/>
              <a:t>$</a:t>
            </a:r>
            <a:r>
              <a:rPr lang="vi-VN" sz="2000" dirty="0" smtClean="0"/>
              <a:t>r Michèl Koenders </a:t>
            </a:r>
            <a:r>
              <a:rPr lang="en-US" sz="2000" dirty="0" smtClean="0"/>
              <a:t>$</a:t>
            </a:r>
            <a:r>
              <a:rPr lang="vi-VN" sz="2000" dirty="0" smtClean="0"/>
              <a:t>g (13:30) -- </a:t>
            </a:r>
            <a:r>
              <a:rPr lang="en-US" sz="2000" dirty="0" smtClean="0"/>
              <a:t>$</a:t>
            </a:r>
            <a:r>
              <a:rPr lang="vi-VN" sz="2000" dirty="0" smtClean="0"/>
              <a:t>t (chaincurve) / </a:t>
            </a:r>
            <a:r>
              <a:rPr lang="en-US" sz="2000" dirty="0" smtClean="0"/>
              <a:t>$</a:t>
            </a:r>
            <a:r>
              <a:rPr lang="vi-VN" sz="2000" dirty="0" smtClean="0"/>
              <a:t>r David Dramm </a:t>
            </a:r>
            <a:r>
              <a:rPr lang="en-US" sz="2000" dirty="0" smtClean="0"/>
              <a:t>$</a:t>
            </a:r>
            <a:r>
              <a:rPr lang="vi-VN" sz="2000" dirty="0" smtClean="0"/>
              <a:t>g (21:51).</a:t>
            </a:r>
            <a:endParaRPr lang="en-US" sz="2000" dirty="0" smtClean="0"/>
          </a:p>
          <a:p>
            <a:pPr>
              <a:buNone/>
            </a:pPr>
            <a:endParaRPr lang="en-US" sz="2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record</a:t>
            </a:r>
            <a:endParaRPr lang="en-US" dirty="0"/>
          </a:p>
        </p:txBody>
      </p:sp>
      <p:sp>
        <p:nvSpPr>
          <p:cNvPr id="3" name="Content Placeholder 2"/>
          <p:cNvSpPr>
            <a:spLocks noGrp="1"/>
          </p:cNvSpPr>
          <p:nvPr>
            <p:ph sz="quarter" idx="1"/>
          </p:nvPr>
        </p:nvSpPr>
        <p:spPr/>
        <p:txBody>
          <a:bodyPr>
            <a:noAutofit/>
          </a:bodyPr>
          <a:lstStyle/>
          <a:p>
            <a:pPr>
              <a:buNone/>
            </a:pPr>
            <a:r>
              <a:rPr lang="en-US" sz="2000" dirty="0" smtClean="0"/>
              <a:t>650 _0 Trumpet and electronic music.</a:t>
            </a:r>
          </a:p>
          <a:p>
            <a:pPr>
              <a:buNone/>
            </a:pPr>
            <a:r>
              <a:rPr lang="en-US" sz="2000" dirty="0" smtClean="0"/>
              <a:t>700 1_ </a:t>
            </a:r>
            <a:r>
              <a:rPr lang="en-US" sz="2000" dirty="0" err="1" smtClean="0"/>
              <a:t>Blaauw</a:t>
            </a:r>
            <a:r>
              <a:rPr lang="en-US" sz="2000" dirty="0" smtClean="0"/>
              <a:t>, Marco, $e performer.</a:t>
            </a:r>
          </a:p>
          <a:p>
            <a:pPr>
              <a:buNone/>
            </a:pPr>
            <a:r>
              <a:rPr lang="en-US" sz="2000" dirty="0" smtClean="0"/>
              <a:t>700 1_ Blum, </a:t>
            </a:r>
            <a:r>
              <a:rPr lang="en-US" sz="2000" dirty="0" err="1" smtClean="0"/>
              <a:t>Dominik</a:t>
            </a:r>
            <a:r>
              <a:rPr lang="en-US" sz="2000" dirty="0" smtClean="0"/>
              <a:t>, $e performer.</a:t>
            </a:r>
          </a:p>
          <a:p>
            <a:pPr>
              <a:buNone/>
            </a:pPr>
            <a:r>
              <a:rPr lang="en-US" sz="2000" dirty="0" smtClean="0"/>
              <a:t>700 12 </a:t>
            </a:r>
            <a:r>
              <a:rPr lang="en-US" sz="2000" dirty="0"/>
              <a:t>$</a:t>
            </a:r>
            <a:r>
              <a:rPr lang="en-US" sz="2000" dirty="0" err="1"/>
              <a:t>i</a:t>
            </a:r>
            <a:r>
              <a:rPr lang="en-US" sz="2000" dirty="0"/>
              <a:t> Contains (work): $</a:t>
            </a:r>
            <a:r>
              <a:rPr lang="en-US" sz="2000" dirty="0" smtClean="0"/>
              <a:t>a </a:t>
            </a:r>
            <a:r>
              <a:rPr lang="en-US" sz="2000" dirty="0" err="1" smtClean="0"/>
              <a:t>Kyriakides</a:t>
            </a:r>
            <a:r>
              <a:rPr lang="en-US" sz="2000" dirty="0" smtClean="0"/>
              <a:t>, </a:t>
            </a:r>
            <a:r>
              <a:rPr lang="en-US" sz="2000" dirty="0" err="1" smtClean="0"/>
              <a:t>Yannis</a:t>
            </a:r>
            <a:r>
              <a:rPr lang="en-US" sz="2000" dirty="0" smtClean="0"/>
              <a:t>. $t Dog song.</a:t>
            </a:r>
          </a:p>
          <a:p>
            <a:pPr>
              <a:buNone/>
            </a:pPr>
            <a:r>
              <a:rPr lang="en-US" sz="2000" dirty="0" smtClean="0"/>
              <a:t>700 12 </a:t>
            </a:r>
            <a:r>
              <a:rPr lang="en-US" sz="2000" dirty="0"/>
              <a:t>$</a:t>
            </a:r>
            <a:r>
              <a:rPr lang="en-US" sz="2000" dirty="0" err="1"/>
              <a:t>i</a:t>
            </a:r>
            <a:r>
              <a:rPr lang="en-US" sz="2000" dirty="0"/>
              <a:t> Contains (work): </a:t>
            </a:r>
            <a:r>
              <a:rPr lang="it-IT" sz="2000" dirty="0" smtClean="0"/>
              <a:t>$</a:t>
            </a:r>
            <a:r>
              <a:rPr lang="it-IT" sz="2000" dirty="0" smtClean="0"/>
              <a:t>a Di Scipio, Agostino. $t Modi di interferenza, $n no. 1.</a:t>
            </a:r>
          </a:p>
          <a:p>
            <a:pPr>
              <a:buNone/>
            </a:pPr>
            <a:r>
              <a:rPr lang="it-IT" sz="2000" dirty="0" smtClean="0"/>
              <a:t>700 12 </a:t>
            </a:r>
            <a:r>
              <a:rPr lang="en-US" sz="2000" dirty="0"/>
              <a:t>$</a:t>
            </a:r>
            <a:r>
              <a:rPr lang="en-US" sz="2000" dirty="0" err="1"/>
              <a:t>i</a:t>
            </a:r>
            <a:r>
              <a:rPr lang="en-US" sz="2000" dirty="0"/>
              <a:t> Contains (work): $</a:t>
            </a:r>
            <a:r>
              <a:rPr lang="vi-VN" sz="2000" dirty="0" smtClean="0"/>
              <a:t>a Koenders, Michèl, </a:t>
            </a:r>
            <a:r>
              <a:rPr lang="en-US" sz="2000" dirty="0" smtClean="0"/>
              <a:t>$</a:t>
            </a:r>
            <a:r>
              <a:rPr lang="vi-VN" sz="2000" dirty="0" smtClean="0"/>
              <a:t>d 1961- </a:t>
            </a:r>
            <a:r>
              <a:rPr lang="en-US" sz="2000" dirty="0" smtClean="0"/>
              <a:t>$</a:t>
            </a:r>
            <a:r>
              <a:rPr lang="vi-VN" sz="2000" dirty="0" smtClean="0"/>
              <a:t>t Helm &amp; slinger.</a:t>
            </a:r>
            <a:endParaRPr lang="en-US" sz="2000" dirty="0" smtClean="0"/>
          </a:p>
          <a:p>
            <a:pPr>
              <a:buNone/>
            </a:pPr>
            <a:r>
              <a:rPr lang="en-US" sz="2000" dirty="0" smtClean="0"/>
              <a:t>700 12 </a:t>
            </a:r>
            <a:r>
              <a:rPr lang="en-US" sz="2000" dirty="0"/>
              <a:t>$</a:t>
            </a:r>
            <a:r>
              <a:rPr lang="en-US" sz="2000" dirty="0" err="1"/>
              <a:t>i</a:t>
            </a:r>
            <a:r>
              <a:rPr lang="en-US" sz="2000" dirty="0"/>
              <a:t> Contains (work): $</a:t>
            </a:r>
            <a:r>
              <a:rPr lang="en-US" sz="2000" dirty="0" smtClean="0"/>
              <a:t>a </a:t>
            </a:r>
            <a:r>
              <a:rPr lang="en-US" sz="2000" dirty="0" err="1" smtClean="0"/>
              <a:t>Dramm</a:t>
            </a:r>
            <a:r>
              <a:rPr lang="en-US" sz="2000" dirty="0" smtClean="0"/>
              <a:t>, David, $d 1961- $t </a:t>
            </a:r>
            <a:r>
              <a:rPr lang="en-US" sz="2000" dirty="0" err="1" smtClean="0"/>
              <a:t>chaincurve</a:t>
            </a:r>
            <a:r>
              <a:rPr lang="en-US" sz="2000" dirty="0"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F1178.jpg"/>
          <p:cNvPicPr>
            <a:picLocks noGrp="1" noChangeAspect="1"/>
          </p:cNvPicPr>
          <p:nvPr>
            <p:ph sz="quarter" idx="1"/>
          </p:nvPr>
        </p:nvPicPr>
        <p:blipFill>
          <a:blip r:embed="rId3" cstate="print"/>
          <a:stretch>
            <a:fillRect/>
          </a:stretch>
        </p:blipFill>
        <p:spPr>
          <a:xfrm>
            <a:off x="1692275" y="1600200"/>
            <a:ext cx="5994400" cy="44958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Same old OCLC work form...</a:t>
            </a:r>
            <a:br>
              <a:rPr lang="en-US" dirty="0" smtClean="0"/>
            </a:br>
            <a:r>
              <a:rPr lang="en-US" dirty="0" smtClean="0"/>
              <a:t>(...same old slide)</a:t>
            </a:r>
            <a:endParaRPr lang="en-US" dirty="0"/>
          </a:p>
        </p:txBody>
      </p:sp>
      <p:sp>
        <p:nvSpPr>
          <p:cNvPr id="3" name="Content Placeholder 2"/>
          <p:cNvSpPr>
            <a:spLocks noGrp="1"/>
          </p:cNvSpPr>
          <p:nvPr>
            <p:ph sz="quarter" idx="1"/>
          </p:nvPr>
        </p:nvSpPr>
        <p:spPr/>
        <p:txBody>
          <a:bodyPr>
            <a:normAutofit/>
          </a:bodyPr>
          <a:lstStyle/>
          <a:p>
            <a:pPr>
              <a:buNone/>
            </a:pPr>
            <a:r>
              <a:rPr lang="en-US" sz="2400" dirty="0" smtClean="0"/>
              <a:t>Fixed fields</a:t>
            </a:r>
          </a:p>
          <a:p>
            <a:pPr>
              <a:buNone/>
            </a:pPr>
            <a:r>
              <a:rPr lang="en-US" sz="2400" dirty="0" err="1" smtClean="0"/>
              <a:t>Ldr</a:t>
            </a:r>
            <a:r>
              <a:rPr lang="en-US" sz="2400" dirty="0" smtClean="0"/>
              <a:t>/18 - </a:t>
            </a:r>
            <a:r>
              <a:rPr lang="en-US" sz="2400" dirty="0" err="1" smtClean="0"/>
              <a:t>Desc</a:t>
            </a:r>
            <a:r>
              <a:rPr lang="en-US" sz="2400" dirty="0" smtClean="0"/>
              <a:t> = </a:t>
            </a:r>
            <a:r>
              <a:rPr lang="en-US" sz="2400" dirty="0" err="1" smtClean="0"/>
              <a:t>i</a:t>
            </a:r>
            <a:endParaRPr lang="en-US" sz="2400" dirty="0" smtClean="0"/>
          </a:p>
          <a:p>
            <a:pPr>
              <a:buNone/>
            </a:pPr>
            <a:endParaRPr lang="en-US" sz="2400" dirty="0" smtClean="0"/>
          </a:p>
          <a:p>
            <a:pPr>
              <a:buNone/>
            </a:pPr>
            <a:r>
              <a:rPr lang="en-US" sz="2400" dirty="0" smtClean="0"/>
              <a:t>MARC 040</a:t>
            </a:r>
          </a:p>
          <a:p>
            <a:r>
              <a:rPr lang="en-US" sz="2400" dirty="0" smtClean="0"/>
              <a:t>$b eng</a:t>
            </a:r>
          </a:p>
          <a:p>
            <a:r>
              <a:rPr lang="en-US" sz="2400" dirty="0" smtClean="0"/>
              <a:t>$e </a:t>
            </a:r>
            <a:r>
              <a:rPr lang="en-US" sz="2400" dirty="0" err="1" smtClean="0"/>
              <a:t>rda</a:t>
            </a:r>
            <a:endParaRPr lang="en-US" sz="2400" dirty="0" smtClean="0"/>
          </a:p>
          <a:p>
            <a:r>
              <a:rPr lang="en-US" sz="2400" dirty="0" smtClean="0"/>
              <a:t>$e follows directly after $b</a:t>
            </a:r>
          </a:p>
          <a:p>
            <a:pPr>
              <a:buNone/>
            </a:pPr>
            <a:endParaRPr lang="en-US" sz="2400" dirty="0" smtClean="0"/>
          </a:p>
          <a:p>
            <a:pPr>
              <a:buNone/>
            </a:pPr>
            <a:r>
              <a:rPr lang="en-US" sz="2400" dirty="0" smtClean="0"/>
              <a:t>040 __ CGU $b eng $e </a:t>
            </a:r>
            <a:r>
              <a:rPr lang="en-US" sz="2400" dirty="0" err="1" smtClean="0"/>
              <a:t>rda</a:t>
            </a:r>
            <a:r>
              <a:rPr lang="en-US" sz="2400" dirty="0" smtClean="0"/>
              <a:t> $c CGU</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MARC 02X</a:t>
            </a:r>
            <a:endParaRPr lang="en-US" dirty="0"/>
          </a:p>
        </p:txBody>
      </p:sp>
      <p:sp>
        <p:nvSpPr>
          <p:cNvPr id="3" name="Content Placeholder 2"/>
          <p:cNvSpPr>
            <a:spLocks noGrp="1"/>
          </p:cNvSpPr>
          <p:nvPr>
            <p:ph sz="quarter" idx="1"/>
          </p:nvPr>
        </p:nvSpPr>
        <p:spPr>
          <a:xfrm>
            <a:off x="609600" y="1600200"/>
            <a:ext cx="8153400" cy="4953000"/>
          </a:xfrm>
        </p:spPr>
        <p:txBody>
          <a:bodyPr>
            <a:normAutofit lnSpcReduction="10000"/>
          </a:bodyPr>
          <a:lstStyle/>
          <a:p>
            <a:pPr>
              <a:buNone/>
            </a:pPr>
            <a:r>
              <a:rPr lang="en-US" sz="2400" dirty="0" smtClean="0"/>
              <a:t>MARC 024 / 028</a:t>
            </a:r>
          </a:p>
          <a:p>
            <a:pPr>
              <a:buNone/>
            </a:pPr>
            <a:r>
              <a:rPr lang="en-US" sz="2400" dirty="0" smtClean="0">
                <a:solidFill>
                  <a:srgbClr val="0070C0"/>
                </a:solidFill>
              </a:rPr>
              <a:t>RDA 2.15 - Identifier for the Manifestation</a:t>
            </a:r>
          </a:p>
          <a:p>
            <a:pPr>
              <a:buNone/>
            </a:pPr>
            <a:endParaRPr lang="en-US" sz="2400" dirty="0" smtClean="0"/>
          </a:p>
          <a:p>
            <a:pPr>
              <a:buNone/>
            </a:pPr>
            <a:endParaRPr lang="en-US" sz="2400" dirty="0" smtClean="0">
              <a:solidFill>
                <a:srgbClr val="FF0000"/>
              </a:solidFill>
            </a:endParaRPr>
          </a:p>
          <a:p>
            <a:pPr>
              <a:buNone/>
            </a:pPr>
            <a:endParaRPr lang="en-US" sz="2400" dirty="0" smtClean="0">
              <a:solidFill>
                <a:srgbClr val="FF0000"/>
              </a:solidFill>
            </a:endParaRPr>
          </a:p>
          <a:p>
            <a:pPr>
              <a:buNone/>
            </a:pPr>
            <a:endParaRPr lang="en-US" sz="2400" dirty="0" smtClean="0">
              <a:solidFill>
                <a:srgbClr val="FF0000"/>
              </a:solidFill>
            </a:endParaRPr>
          </a:p>
          <a:p>
            <a:pPr>
              <a:buNone/>
            </a:pPr>
            <a:endParaRPr lang="en-US" sz="2400" dirty="0" smtClean="0">
              <a:solidFill>
                <a:srgbClr val="FF0000"/>
              </a:solidFill>
            </a:endParaRPr>
          </a:p>
          <a:p>
            <a:pPr>
              <a:buNone/>
            </a:pPr>
            <a:endParaRPr lang="en-US" sz="2400" dirty="0" smtClean="0"/>
          </a:p>
          <a:p>
            <a:pPr>
              <a:buNone/>
            </a:pPr>
            <a:endParaRPr lang="en-US" sz="2400" dirty="0" smtClean="0"/>
          </a:p>
          <a:p>
            <a:pPr>
              <a:buNone/>
            </a:pPr>
            <a:r>
              <a:rPr lang="en-US" sz="2400" dirty="0" smtClean="0"/>
              <a:t>024 3_ 4010228206326</a:t>
            </a:r>
          </a:p>
          <a:p>
            <a:pPr>
              <a:buNone/>
            </a:pPr>
            <a:r>
              <a:rPr lang="en-US" sz="2400" dirty="0" smtClean="0"/>
              <a:t>028 02 WER 2063 2 $b WERGO</a:t>
            </a:r>
          </a:p>
        </p:txBody>
      </p:sp>
      <p:pic>
        <p:nvPicPr>
          <p:cNvPr id="4" name="Picture 3" descr="cd barcode imprint.jpg"/>
          <p:cNvPicPr>
            <a:picLocks noChangeAspect="1"/>
          </p:cNvPicPr>
          <p:nvPr/>
        </p:nvPicPr>
        <p:blipFill>
          <a:blip r:embed="rId3" cstate="print"/>
          <a:stretch>
            <a:fillRect/>
          </a:stretch>
        </p:blipFill>
        <p:spPr>
          <a:xfrm>
            <a:off x="4719074" y="3200400"/>
            <a:ext cx="3923530" cy="2556135"/>
          </a:xfrm>
          <a:prstGeom prst="rect">
            <a:avLst/>
          </a:prstGeom>
          <a:ln>
            <a:solidFill>
              <a:schemeClr val="tx1"/>
            </a:solidFill>
          </a:ln>
        </p:spPr>
      </p:pic>
      <p:pic>
        <p:nvPicPr>
          <p:cNvPr id="5" name="Picture 4" descr="cd container back.jpg"/>
          <p:cNvPicPr>
            <a:picLocks noChangeAspect="1"/>
          </p:cNvPicPr>
          <p:nvPr/>
        </p:nvPicPr>
        <p:blipFill>
          <a:blip r:embed="rId4" cstate="print"/>
          <a:stretch>
            <a:fillRect/>
          </a:stretch>
        </p:blipFill>
        <p:spPr>
          <a:xfrm>
            <a:off x="685800" y="2514600"/>
            <a:ext cx="3468369" cy="2743200"/>
          </a:xfrm>
          <a:prstGeom prst="rect">
            <a:avLst/>
          </a:prstGeom>
        </p:spPr>
      </p:pic>
      <p:sp>
        <p:nvSpPr>
          <p:cNvPr id="7" name="Rectangle 6"/>
          <p:cNvSpPr/>
          <p:nvPr/>
        </p:nvSpPr>
        <p:spPr>
          <a:xfrm>
            <a:off x="3200400" y="2590800"/>
            <a:ext cx="762000" cy="1143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3962400" y="2819400"/>
            <a:ext cx="2667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629400" y="281940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 label-page-0.jpg"/>
          <p:cNvPicPr>
            <a:picLocks noChangeAspect="1"/>
          </p:cNvPicPr>
          <p:nvPr/>
        </p:nvPicPr>
        <p:blipFill>
          <a:blip r:embed="rId3" cstate="print"/>
          <a:stretch>
            <a:fillRect/>
          </a:stretch>
        </p:blipFill>
        <p:spPr>
          <a:xfrm>
            <a:off x="4419600" y="533400"/>
            <a:ext cx="4172712" cy="4172712"/>
          </a:xfrm>
          <a:prstGeom prst="rect">
            <a:avLst/>
          </a:prstGeom>
        </p:spPr>
      </p:pic>
      <p:sp>
        <p:nvSpPr>
          <p:cNvPr id="2" name="Title 1"/>
          <p:cNvSpPr>
            <a:spLocks noGrp="1"/>
          </p:cNvSpPr>
          <p:nvPr>
            <p:ph type="title"/>
          </p:nvPr>
        </p:nvSpPr>
        <p:spPr/>
        <p:txBody>
          <a:bodyPr/>
          <a:lstStyle/>
          <a:p>
            <a:r>
              <a:rPr lang="en-US" dirty="0" smtClean="0"/>
              <a:t>MARC 2XX</a:t>
            </a:r>
            <a:endParaRPr lang="en-US" dirty="0"/>
          </a:p>
        </p:txBody>
      </p:sp>
      <p:sp>
        <p:nvSpPr>
          <p:cNvPr id="3" name="Content Placeholder 2"/>
          <p:cNvSpPr>
            <a:spLocks noGrp="1"/>
          </p:cNvSpPr>
          <p:nvPr>
            <p:ph sz="quarter" idx="1"/>
          </p:nvPr>
        </p:nvSpPr>
        <p:spPr>
          <a:xfrm>
            <a:off x="609600" y="1600200"/>
            <a:ext cx="8153400" cy="4876800"/>
          </a:xfrm>
        </p:spPr>
        <p:txBody>
          <a:bodyPr>
            <a:normAutofit fontScale="92500" lnSpcReduction="10000"/>
          </a:bodyPr>
          <a:lstStyle/>
          <a:p>
            <a:pPr>
              <a:buNone/>
            </a:pPr>
            <a:r>
              <a:rPr lang="en-US" sz="2600" dirty="0" smtClean="0"/>
              <a:t>MARC 245</a:t>
            </a:r>
          </a:p>
          <a:p>
            <a:pPr>
              <a:buNone/>
            </a:pPr>
            <a:r>
              <a:rPr lang="en-US" sz="2600" dirty="0" smtClean="0">
                <a:solidFill>
                  <a:srgbClr val="0070C0"/>
                </a:solidFill>
              </a:rPr>
              <a:t>RDA 2.3 - Title &amp; RDA 2.4 - </a:t>
            </a:r>
          </a:p>
          <a:p>
            <a:pPr>
              <a:buNone/>
            </a:pPr>
            <a:r>
              <a:rPr lang="en-US" sz="2600" dirty="0" smtClean="0">
                <a:solidFill>
                  <a:srgbClr val="0070C0"/>
                </a:solidFill>
              </a:rPr>
              <a:t>Statement of responsibility</a:t>
            </a:r>
          </a:p>
          <a:p>
            <a:pPr>
              <a:buNone/>
            </a:pPr>
            <a:endParaRPr lang="en-US" sz="2600" dirty="0" smtClean="0">
              <a:solidFill>
                <a:srgbClr val="0070C0"/>
              </a:solidFill>
            </a:endParaRPr>
          </a:p>
          <a:p>
            <a:pPr>
              <a:buNone/>
            </a:pPr>
            <a:endParaRPr lang="en-US" sz="2600" dirty="0" smtClean="0">
              <a:solidFill>
                <a:srgbClr val="FF0000"/>
              </a:solidFill>
            </a:endParaRPr>
          </a:p>
          <a:p>
            <a:pPr>
              <a:buNone/>
            </a:pPr>
            <a:endParaRPr lang="en-US" sz="2600" dirty="0" smtClean="0">
              <a:solidFill>
                <a:srgbClr val="0070C0"/>
              </a:solidFill>
            </a:endParaRPr>
          </a:p>
          <a:p>
            <a:pPr>
              <a:buNone/>
            </a:pPr>
            <a:endParaRPr lang="en-US" sz="2600" dirty="0" smtClean="0">
              <a:solidFill>
                <a:srgbClr val="0070C0"/>
              </a:solidFill>
            </a:endParaRPr>
          </a:p>
          <a:p>
            <a:pPr>
              <a:buNone/>
            </a:pPr>
            <a:r>
              <a:rPr lang="en-US" sz="2600" dirty="0" smtClean="0"/>
              <a:t>245 00 Blue dog : $b </a:t>
            </a:r>
            <a:r>
              <a:rPr lang="en-US" sz="2600" dirty="0" err="1" smtClean="0"/>
              <a:t>Kompositionen</a:t>
            </a:r>
            <a:r>
              <a:rPr lang="en-US" sz="2600" dirty="0" smtClean="0"/>
              <a:t> </a:t>
            </a:r>
            <a:r>
              <a:rPr lang="en-US" sz="2600" dirty="0" err="1" smtClean="0"/>
              <a:t>für</a:t>
            </a:r>
            <a:r>
              <a:rPr lang="en-US" sz="2600" dirty="0" smtClean="0"/>
              <a:t> </a:t>
            </a:r>
            <a:r>
              <a:rPr lang="en-US" sz="2600" dirty="0" err="1" smtClean="0"/>
              <a:t>Trompete</a:t>
            </a:r>
            <a:r>
              <a:rPr lang="en-US" sz="2600" dirty="0" smtClean="0"/>
              <a:t> und </a:t>
            </a:r>
            <a:r>
              <a:rPr lang="en-US" sz="2600" dirty="0" err="1" smtClean="0"/>
              <a:t>Elektronik</a:t>
            </a:r>
            <a:r>
              <a:rPr lang="en-US" sz="2600" dirty="0" smtClean="0"/>
              <a:t>.</a:t>
            </a:r>
          </a:p>
          <a:p>
            <a:pPr>
              <a:buNone/>
            </a:pPr>
            <a:r>
              <a:rPr lang="en-US" sz="2600" dirty="0" smtClean="0"/>
              <a:t>or</a:t>
            </a:r>
          </a:p>
          <a:p>
            <a:pPr>
              <a:buNone/>
            </a:pPr>
            <a:r>
              <a:rPr lang="en-US" sz="2600" dirty="0" smtClean="0"/>
              <a:t>245 00 BLUE DOG : $b </a:t>
            </a:r>
            <a:r>
              <a:rPr lang="en-US" sz="2600" dirty="0" err="1" smtClean="0"/>
              <a:t>Kompositionen</a:t>
            </a:r>
            <a:r>
              <a:rPr lang="en-US" sz="2600" dirty="0" smtClean="0"/>
              <a:t> </a:t>
            </a:r>
            <a:r>
              <a:rPr lang="en-US" sz="2600" dirty="0" err="1" smtClean="0"/>
              <a:t>für</a:t>
            </a:r>
            <a:r>
              <a:rPr lang="en-US" sz="2600" dirty="0" smtClean="0"/>
              <a:t> </a:t>
            </a:r>
            <a:r>
              <a:rPr lang="en-US" sz="2600" dirty="0" err="1" smtClean="0"/>
              <a:t>Trompete</a:t>
            </a:r>
            <a:r>
              <a:rPr lang="en-US" sz="2600" dirty="0" smtClean="0"/>
              <a:t> und </a:t>
            </a:r>
            <a:r>
              <a:rPr lang="en-US" sz="2600" dirty="0" err="1" smtClean="0"/>
              <a:t>Elektronik</a:t>
            </a:r>
            <a:r>
              <a:rPr lang="en-US" sz="2600" dirty="0" smtClean="0"/>
              <a:t>.</a:t>
            </a:r>
          </a:p>
          <a:p>
            <a:pPr>
              <a:buNone/>
            </a:pPr>
            <a:endParaRPr lang="en-US" sz="3000" dirty="0" smtClean="0"/>
          </a:p>
          <a:p>
            <a:pPr>
              <a:buNone/>
            </a:pPr>
            <a:endParaRPr lang="en-US" dirty="0" smtClean="0"/>
          </a:p>
        </p:txBody>
      </p:sp>
      <p:pic>
        <p:nvPicPr>
          <p:cNvPr id="5" name="Picture 4" descr="cd container-page-0.jpg"/>
          <p:cNvPicPr>
            <a:picLocks noChangeAspect="1"/>
          </p:cNvPicPr>
          <p:nvPr/>
        </p:nvPicPr>
        <p:blipFill>
          <a:blip r:embed="rId4" cstate="print"/>
          <a:stretch>
            <a:fillRect/>
          </a:stretch>
        </p:blipFill>
        <p:spPr>
          <a:xfrm>
            <a:off x="1828800" y="2819400"/>
            <a:ext cx="1524000" cy="1501821"/>
          </a:xfrm>
          <a:prstGeom prst="rect">
            <a:avLst/>
          </a:prstGeom>
        </p:spPr>
      </p:pic>
      <p:sp>
        <p:nvSpPr>
          <p:cNvPr id="7" name="Multiply 6"/>
          <p:cNvSpPr/>
          <p:nvPr/>
        </p:nvSpPr>
        <p:spPr>
          <a:xfrm>
            <a:off x="1981200" y="3048000"/>
            <a:ext cx="1219200" cy="1066800"/>
          </a:xfrm>
          <a:prstGeom prst="mathMultiply">
            <a:avLst/>
          </a:prstGeom>
          <a:solidFill>
            <a:srgbClr val="FF0000">
              <a:alpha val="6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2XX</a:t>
            </a:r>
            <a:endParaRPr lang="en-US" dirty="0"/>
          </a:p>
        </p:txBody>
      </p:sp>
      <p:sp>
        <p:nvSpPr>
          <p:cNvPr id="3" name="Content Placeholder 2"/>
          <p:cNvSpPr>
            <a:spLocks noGrp="1"/>
          </p:cNvSpPr>
          <p:nvPr>
            <p:ph sz="quarter" idx="1"/>
          </p:nvPr>
        </p:nvSpPr>
        <p:spPr/>
        <p:txBody>
          <a:bodyPr>
            <a:normAutofit/>
          </a:bodyPr>
          <a:lstStyle/>
          <a:p>
            <a:pPr>
              <a:buNone/>
            </a:pPr>
            <a:r>
              <a:rPr lang="en-US" sz="2400" dirty="0" smtClean="0"/>
              <a:t>MARC 264</a:t>
            </a:r>
          </a:p>
          <a:p>
            <a:pPr>
              <a:buNone/>
            </a:pPr>
            <a:r>
              <a:rPr lang="en-US" sz="2400" dirty="0" smtClean="0">
                <a:solidFill>
                  <a:srgbClr val="0070C0"/>
                </a:solidFill>
              </a:rPr>
              <a:t>RDA 2.8-2.10 - Publication / Distribution / Manufacture statement</a:t>
            </a:r>
          </a:p>
          <a:p>
            <a:pPr>
              <a:buNone/>
            </a:pPr>
            <a:r>
              <a:rPr lang="en-US" sz="2400" dirty="0" smtClean="0">
                <a:solidFill>
                  <a:srgbClr val="0070C0"/>
                </a:solidFill>
              </a:rPr>
              <a:t>RDA 2.11 - Copyright date</a:t>
            </a:r>
          </a:p>
          <a:p>
            <a:pPr>
              <a:buNone/>
            </a:pPr>
            <a:endParaRPr lang="en-US" sz="2400" dirty="0" smtClean="0"/>
          </a:p>
          <a:p>
            <a:pPr>
              <a:buNone/>
            </a:pPr>
            <a:r>
              <a:rPr lang="en-US" sz="2400" dirty="0" smtClean="0"/>
              <a:t>264 _1 Mainz, Germany : $b WERGO, $c [2011]</a:t>
            </a:r>
            <a:endParaRPr lang="en-US" sz="2400" dirty="0" smtClean="0">
              <a:solidFill>
                <a:srgbClr val="FF0000"/>
              </a:solidFill>
            </a:endParaRPr>
          </a:p>
          <a:p>
            <a:pPr>
              <a:buNone/>
            </a:pPr>
            <a:r>
              <a:rPr lang="en-US" sz="2400" dirty="0" smtClean="0"/>
              <a:t>264 _4 $c ℗2011</a:t>
            </a:r>
          </a:p>
          <a:p>
            <a:pPr>
              <a:buNone/>
            </a:pPr>
            <a:endParaRPr lang="en-US"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3XX</a:t>
            </a:r>
            <a:endParaRPr lang="en-US" dirty="0"/>
          </a:p>
        </p:txBody>
      </p:sp>
      <p:sp>
        <p:nvSpPr>
          <p:cNvPr id="3" name="Content Placeholder 2"/>
          <p:cNvSpPr>
            <a:spLocks noGrp="1"/>
          </p:cNvSpPr>
          <p:nvPr>
            <p:ph sz="quarter" idx="1"/>
          </p:nvPr>
        </p:nvSpPr>
        <p:spPr/>
        <p:txBody>
          <a:bodyPr>
            <a:noAutofit/>
          </a:bodyPr>
          <a:lstStyle/>
          <a:p>
            <a:pPr>
              <a:buNone/>
            </a:pPr>
            <a:r>
              <a:rPr lang="en-US" sz="2400" dirty="0" smtClean="0"/>
              <a:t>MARC 300</a:t>
            </a:r>
          </a:p>
          <a:p>
            <a:pPr>
              <a:buNone/>
            </a:pPr>
            <a:r>
              <a:rPr lang="en-US" sz="2400" dirty="0" smtClean="0">
                <a:solidFill>
                  <a:srgbClr val="0070C0"/>
                </a:solidFill>
              </a:rPr>
              <a:t>RDA 3.4 - Extent</a:t>
            </a:r>
          </a:p>
          <a:p>
            <a:r>
              <a:rPr lang="en-US" sz="2400" dirty="0" smtClean="0"/>
              <a:t>see </a:t>
            </a:r>
            <a:r>
              <a:rPr lang="en-US" sz="2400" dirty="0" smtClean="0">
                <a:solidFill>
                  <a:srgbClr val="0070C0"/>
                </a:solidFill>
              </a:rPr>
              <a:t>RDA 7.22 </a:t>
            </a:r>
            <a:r>
              <a:rPr lang="en-US" sz="2400" dirty="0" smtClean="0"/>
              <a:t>for duration</a:t>
            </a:r>
            <a:endParaRPr lang="en-US" sz="2400" dirty="0" smtClean="0">
              <a:solidFill>
                <a:srgbClr val="0070C0"/>
              </a:solidFill>
            </a:endParaRPr>
          </a:p>
          <a:p>
            <a:r>
              <a:rPr lang="en-US" sz="2400" dirty="0" smtClean="0"/>
              <a:t>see also </a:t>
            </a:r>
            <a:r>
              <a:rPr lang="en-US" sz="2400" dirty="0" smtClean="0">
                <a:solidFill>
                  <a:srgbClr val="0070C0"/>
                </a:solidFill>
              </a:rPr>
              <a:t>ISBD 5.1.3 </a:t>
            </a:r>
            <a:r>
              <a:rPr lang="en-US" sz="2400" dirty="0" smtClean="0"/>
              <a:t>&amp;</a:t>
            </a:r>
            <a:r>
              <a:rPr lang="en-US" sz="2400" dirty="0" smtClean="0">
                <a:solidFill>
                  <a:srgbClr val="0070C0"/>
                </a:solidFill>
              </a:rPr>
              <a:t> ISBD 5.1.5.1</a:t>
            </a:r>
          </a:p>
          <a:p>
            <a:pPr>
              <a:buNone/>
            </a:pPr>
            <a:endParaRPr lang="en-US" sz="2400" dirty="0" smtClean="0">
              <a:solidFill>
                <a:srgbClr val="0070C0"/>
              </a:solidFill>
            </a:endParaRPr>
          </a:p>
          <a:p>
            <a:pPr>
              <a:buNone/>
            </a:pPr>
            <a:r>
              <a:rPr lang="en-US" sz="2400" dirty="0" smtClean="0"/>
              <a:t>1 audio disc (60 min., 7 sec.)</a:t>
            </a:r>
          </a:p>
          <a:p>
            <a:pPr>
              <a:buNone/>
            </a:pPr>
            <a:r>
              <a:rPr lang="en-US" sz="2400" dirty="0" smtClean="0"/>
              <a:t>or</a:t>
            </a:r>
          </a:p>
          <a:p>
            <a:pPr>
              <a:buNone/>
            </a:pPr>
            <a:r>
              <a:rPr lang="en-US" sz="2400" dirty="0" smtClean="0"/>
              <a:t>1 audio disc (60:07)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3XX</a:t>
            </a:r>
            <a:endParaRPr lang="en-US" dirty="0"/>
          </a:p>
        </p:txBody>
      </p:sp>
      <p:sp>
        <p:nvSpPr>
          <p:cNvPr id="3" name="Content Placeholder 2"/>
          <p:cNvSpPr>
            <a:spLocks noGrp="1"/>
          </p:cNvSpPr>
          <p:nvPr>
            <p:ph sz="quarter" idx="1"/>
          </p:nvPr>
        </p:nvSpPr>
        <p:spPr>
          <a:xfrm>
            <a:off x="609600" y="1600200"/>
            <a:ext cx="8153400" cy="4495800"/>
          </a:xfrm>
        </p:spPr>
        <p:txBody>
          <a:bodyPr>
            <a:normAutofit/>
          </a:bodyPr>
          <a:lstStyle/>
          <a:p>
            <a:pPr>
              <a:buNone/>
            </a:pPr>
            <a:r>
              <a:rPr lang="en-US" sz="2400" dirty="0" smtClean="0"/>
              <a:t>MARC 300</a:t>
            </a:r>
          </a:p>
          <a:p>
            <a:pPr>
              <a:buNone/>
            </a:pPr>
            <a:r>
              <a:rPr lang="en-US" sz="2400" dirty="0" smtClean="0">
                <a:solidFill>
                  <a:srgbClr val="0070C0"/>
                </a:solidFill>
              </a:rPr>
              <a:t>RDA 3.5 - Dimensions</a:t>
            </a:r>
          </a:p>
          <a:p>
            <a:pPr>
              <a:buNone/>
            </a:pPr>
            <a:endParaRPr lang="en-US" sz="2400" dirty="0" smtClean="0">
              <a:solidFill>
                <a:srgbClr val="0070C0"/>
              </a:solidFill>
            </a:endParaRPr>
          </a:p>
          <a:p>
            <a:pPr>
              <a:buNone/>
            </a:pPr>
            <a:r>
              <a:rPr lang="en-US" sz="2400" dirty="0" smtClean="0">
                <a:solidFill>
                  <a:srgbClr val="0070C0"/>
                </a:solidFill>
              </a:rPr>
              <a:t>LC-PCC PS 3.5.1.4.4</a:t>
            </a:r>
            <a:r>
              <a:rPr lang="en-US" sz="2400" dirty="0" smtClean="0"/>
              <a:t>:</a:t>
            </a:r>
            <a:r>
              <a:rPr lang="en-US" sz="2400" dirty="0" smtClean="0">
                <a:solidFill>
                  <a:srgbClr val="0070C0"/>
                </a:solidFill>
              </a:rPr>
              <a:t> </a:t>
            </a:r>
            <a:r>
              <a:rPr lang="en-US" sz="2400" dirty="0" smtClean="0"/>
              <a:t>“Record the diameter of discs in inches.”</a:t>
            </a:r>
          </a:p>
          <a:p>
            <a:pPr>
              <a:buNone/>
            </a:pPr>
            <a:endParaRPr lang="en-US" sz="2400" dirty="0" smtClean="0"/>
          </a:p>
          <a:p>
            <a:pPr>
              <a:buNone/>
            </a:pPr>
            <a:r>
              <a:rPr lang="en-US" sz="2400" dirty="0" smtClean="0"/>
              <a:t>300 __ 1 audio disc (60 min., 7 sec.) ; $c 4 3/4 in.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מסמך" ma:contentTypeID="0x010100C75F444198B0C746A88032C9598EADE0" ma:contentTypeVersion="1" ma:contentTypeDescription="צור מסמך חדש." ma:contentTypeScope="" ma:versionID="4f948c3c4251b982f706f1d5bbb379ff">
  <xsd:schema xmlns:xsd="http://www.w3.org/2001/XMLSchema" xmlns:xs="http://www.w3.org/2001/XMLSchema" xmlns:p="http://schemas.microsoft.com/office/2006/metadata/properties" xmlns:ns1="http://schemas.microsoft.com/sharepoint/v3" targetNamespace="http://schemas.microsoft.com/office/2006/metadata/properties" ma:root="true" ma:fieldsID="c8300d9c79bf1aa3c580950d94f1f81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מתזמן תאריך התחלה" ma:description="" ma:hidden="true" ma:internalName="PublishingStartDate">
      <xsd:simpleType>
        <xsd:restriction base="dms:Unknown"/>
      </xsd:simpleType>
    </xsd:element>
    <xsd:element name="PublishingExpirationDate" ma:index="9" nillable="true" ma:displayName="מתזמן תאריך סיום"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94C790-771B-489A-A6E9-EF0E2F690B16}"/>
</file>

<file path=customXml/itemProps2.xml><?xml version="1.0" encoding="utf-8"?>
<ds:datastoreItem xmlns:ds="http://schemas.openxmlformats.org/officeDocument/2006/customXml" ds:itemID="{27448756-2ABA-427A-BA93-C11574EEA026}"/>
</file>

<file path=customXml/itemProps3.xml><?xml version="1.0" encoding="utf-8"?>
<ds:datastoreItem xmlns:ds="http://schemas.openxmlformats.org/officeDocument/2006/customXml" ds:itemID="{B9E51CCA-9836-4EDE-B28B-3B73051957E6}"/>
</file>

<file path=docProps/app.xml><?xml version="1.0" encoding="utf-8"?>
<Properties xmlns="http://schemas.openxmlformats.org/officeDocument/2006/extended-properties" xmlns:vt="http://schemas.openxmlformats.org/officeDocument/2006/docPropsVTypes">
  <Template>Median</Template>
  <TotalTime>1406</TotalTime>
  <Words>2188</Words>
  <Application>Microsoft Office PowerPoint</Application>
  <PresentationFormat>On-screen Show (4:3)</PresentationFormat>
  <Paragraphs>211</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Median</vt:lpstr>
      <vt:lpstr>Hit the Ground Running! </vt:lpstr>
      <vt:lpstr>245 10 Creating RDA bibliographic records in MARC : $b a walkthrough. $n Part 2, $p Audio disc / $c</vt:lpstr>
      <vt:lpstr>PowerPoint Presentation</vt:lpstr>
      <vt:lpstr>Same old OCLC work form... (...same old slide)</vt:lpstr>
      <vt:lpstr>MARC 02X</vt:lpstr>
      <vt:lpstr>MARC 2XX</vt:lpstr>
      <vt:lpstr>MARC 2XX</vt:lpstr>
      <vt:lpstr>MARC 3XX</vt:lpstr>
      <vt:lpstr>MARC 3XX</vt:lpstr>
      <vt:lpstr>MARC 3XX</vt:lpstr>
      <vt:lpstr>MARC 3XX</vt:lpstr>
      <vt:lpstr>MARC 3XX</vt:lpstr>
      <vt:lpstr>MARC 5XX</vt:lpstr>
      <vt:lpstr>MARC 5XX</vt:lpstr>
      <vt:lpstr>MARC 5XX</vt:lpstr>
      <vt:lpstr>Authorized access points</vt:lpstr>
      <vt:lpstr>Authorized access points</vt:lpstr>
      <vt:lpstr>Authorized access points</vt:lpstr>
      <vt:lpstr>MARC record</vt:lpstr>
      <vt:lpstr>MARC record</vt:lpstr>
      <vt:lpstr>MARC record</vt:lpstr>
    </vt:vector>
  </TitlesOfParts>
  <Company>NEC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NLI</cp:lastModifiedBy>
  <cp:revision>171</cp:revision>
  <dcterms:created xsi:type="dcterms:W3CDTF">2013-02-01T14:21:29Z</dcterms:created>
  <dcterms:modified xsi:type="dcterms:W3CDTF">2013-08-12T13:26:45Z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15900</vt:r8>
  </property>
  <property fmtid="{D5CDD505-2E9C-101B-9397-08002B2CF9AE}" pid="3" name="TemplateUrl">
    <vt:lpwstr/>
  </property>
  <property fmtid="{D5CDD505-2E9C-101B-9397-08002B2CF9AE}" pid="4" name="_MarkAsFinal">
    <vt:bool>true</vt:bool>
  </property>
  <property fmtid="{D5CDD505-2E9C-101B-9397-08002B2CF9AE}" pid="5" name="xd_Signature">
    <vt:bool>false</vt:bool>
  </property>
  <property fmtid="{D5CDD505-2E9C-101B-9397-08002B2CF9AE}" pid="6" name="xd_ProgID">
    <vt:lpwstr/>
  </property>
  <property fmtid="{D5CDD505-2E9C-101B-9397-08002B2CF9AE}" pid="7" name="ContentTypeId">
    <vt:lpwstr>0x010100C75F444198B0C746A88032C9598EADE0</vt:lpwstr>
  </property>
  <property fmtid="{D5CDD505-2E9C-101B-9397-08002B2CF9AE}" pid="8" name="_SourceUrl">
    <vt:lpwstr/>
  </property>
  <property fmtid="{D5CDD505-2E9C-101B-9397-08002B2CF9AE}" pid="9" name="_SharedFileIndex">
    <vt:lpwstr/>
  </property>
</Properties>
</file>