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8" r:id="rId2"/>
    <p:sldId id="277" r:id="rId3"/>
    <p:sldId id="261" r:id="rId4"/>
    <p:sldId id="262" r:id="rId5"/>
    <p:sldId id="271" r:id="rId6"/>
    <p:sldId id="264" r:id="rId7"/>
    <p:sldId id="276" r:id="rId8"/>
    <p:sldId id="263" r:id="rId9"/>
    <p:sldId id="279" r:id="rId10"/>
    <p:sldId id="265" r:id="rId11"/>
    <p:sldId id="278" r:id="rId12"/>
    <p:sldId id="266" r:id="rId13"/>
    <p:sldId id="267" r:id="rId14"/>
    <p:sldId id="272" r:id="rId15"/>
    <p:sldId id="268" r:id="rId16"/>
    <p:sldId id="260" r:id="rId17"/>
    <p:sldId id="269" r:id="rId18"/>
    <p:sldId id="270" r:id="rId19"/>
    <p:sldId id="274" r:id="rId20"/>
    <p:sldId id="273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47E550-38E3-4E54-A17C-B5FFC90AF058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44F3E3-10B2-4C88-BEFD-2274F11AD0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569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FD46A-6CCC-49C5-B09C-B3A814B1EC9A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77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71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47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5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44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91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474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00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884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228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904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149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E18E-9AAF-453B-80F5-E27FB910C10E}" type="datetimeFigureOut">
              <a:rPr lang="he-IL" smtClean="0"/>
              <a:t>י"ט/חשון/תשע"ח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7024-4554-40E5-89F2-C56E8CD89A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95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standards/dateti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2.library.unt.edu/edtf/" TargetMode="External"/><Relationship Id="rId2" Type="http://schemas.openxmlformats.org/officeDocument/2006/relationships/hyperlink" Target="http://www.loc.gov/standards/datetime/pre-submiss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library.yale.edu/cataloging/music/MARC04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דרישות סף לרשומות </a:t>
            </a:r>
            <a:r>
              <a:rPr lang="en-US" dirty="0" smtClean="0"/>
              <a:t>PFC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70615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77072"/>
            <a:ext cx="79208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 smtClean="0"/>
              <a:t>1 צורת שם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 smtClean="0"/>
              <a:t>1 הצדקה לצורת שם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he-IL" sz="2800" dirty="0" smtClean="0"/>
              <a:t>040</a:t>
            </a:r>
            <a:r>
              <a:rPr lang="en-US" sz="2800" dirty="0" smtClean="0"/>
              <a:t> $b </a:t>
            </a:r>
            <a:r>
              <a:rPr lang="en-US" sz="2800" dirty="0" err="1" smtClean="0"/>
              <a:t>mul</a:t>
            </a:r>
            <a:r>
              <a:rPr lang="en-US" sz="2800" dirty="0" smtClean="0"/>
              <a:t> $e </a:t>
            </a:r>
            <a:r>
              <a:rPr lang="en-US" sz="2800" dirty="0" err="1" smtClean="0"/>
              <a:t>rda</a:t>
            </a:r>
            <a:r>
              <a:rPr lang="en-US" sz="2800" dirty="0" smtClean="0"/>
              <a:t>  + 008/10 z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4236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male and fema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9"/>
          <a:stretch/>
        </p:blipFill>
        <p:spPr bwMode="auto">
          <a:xfrm>
            <a:off x="1185744" y="997862"/>
            <a:ext cx="3816424" cy="35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44" y="4725144"/>
            <a:ext cx="6986656" cy="156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375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452284"/>
            <a:ext cx="3384376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female</a:t>
            </a:r>
          </a:p>
          <a:p>
            <a:pPr algn="l" rtl="0"/>
            <a:r>
              <a:rPr lang="en-US" sz="3200" dirty="0" smtClean="0"/>
              <a:t>male</a:t>
            </a:r>
          </a:p>
          <a:p>
            <a:pPr algn="l" rtl="0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573016"/>
            <a:ext cx="36724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אם מצאתם צורך במגדר אחר, נא לפנות לספרייה הלאומית.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2530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378/100 $q</a:t>
            </a:r>
            <a:endParaRPr lang="he-IL" dirty="0"/>
          </a:p>
        </p:txBody>
      </p:sp>
      <p:grpSp>
        <p:nvGrpSpPr>
          <p:cNvPr id="5" name="Group 4"/>
          <p:cNvGrpSpPr/>
          <p:nvPr/>
        </p:nvGrpSpPr>
        <p:grpSpPr>
          <a:xfrm>
            <a:off x="971600" y="1328738"/>
            <a:ext cx="5197287" cy="4908574"/>
            <a:chOff x="971600" y="1328738"/>
            <a:chExt cx="5197287" cy="490857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328738"/>
              <a:ext cx="5053271" cy="4908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971600" y="5013176"/>
              <a:ext cx="2304256" cy="288032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2330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670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למקורות בעלי עימוד:</a:t>
            </a:r>
          </a:p>
          <a:p>
            <a:pPr marL="400050" lvl="1" indent="0">
              <a:buNone/>
            </a:pPr>
            <a:r>
              <a:rPr lang="en-US" sz="3600" dirty="0" smtClean="0"/>
              <a:t>$a</a:t>
            </a:r>
            <a:r>
              <a:rPr lang="he-IL" sz="3600" dirty="0" smtClean="0"/>
              <a:t> מקור המידע במאקרו:</a:t>
            </a:r>
          </a:p>
          <a:p>
            <a:pPr marL="400050" lvl="1" indent="0">
              <a:buNone/>
            </a:pPr>
            <a:r>
              <a:rPr lang="en-US" sz="3600" dirty="0" smtClean="0"/>
              <a:t>$b</a:t>
            </a:r>
            <a:r>
              <a:rPr lang="he-IL" sz="3600" dirty="0" smtClean="0"/>
              <a:t> מקור המידע במיקרו (מידע)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14" b="82432"/>
          <a:stretch/>
        </p:blipFill>
        <p:spPr bwMode="auto">
          <a:xfrm>
            <a:off x="683568" y="3717032"/>
            <a:ext cx="806637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797152"/>
            <a:ext cx="71287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יש לבנות 670 נפרד לכל מקור מידע. </a:t>
            </a:r>
          </a:p>
        </p:txBody>
      </p:sp>
    </p:spTree>
    <p:extLst>
      <p:ext uri="{BB962C8B-B14F-4D97-AF65-F5344CB8AC3E}">
        <p14:creationId xmlns:p14="http://schemas.microsoft.com/office/powerpoint/2010/main" val="24748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670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11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למקורות שאינם בעלי עימוד:</a:t>
            </a:r>
          </a:p>
          <a:p>
            <a:pPr marL="0" indent="0">
              <a:buNone/>
            </a:pPr>
            <a:r>
              <a:rPr lang="he-IL" sz="2800" dirty="0" smtClean="0"/>
              <a:t>מידע מהאינטרנט:</a:t>
            </a:r>
          </a:p>
          <a:p>
            <a:pPr marL="400050" lvl="1" indent="0">
              <a:buNone/>
            </a:pPr>
            <a:r>
              <a:rPr lang="en-US" sz="3200" dirty="0"/>
              <a:t>$a</a:t>
            </a:r>
            <a:r>
              <a:rPr lang="he-IL" sz="3200" dirty="0"/>
              <a:t> מקור המידע </a:t>
            </a:r>
            <a:r>
              <a:rPr lang="he-IL" sz="3200" dirty="0" smtClean="0"/>
              <a:t>במאקרו</a:t>
            </a:r>
            <a:endParaRPr lang="he-IL" sz="3200" dirty="0"/>
          </a:p>
          <a:p>
            <a:pPr marL="400050" lvl="1" indent="0">
              <a:buNone/>
            </a:pPr>
            <a:r>
              <a:rPr lang="en-US" sz="3200" dirty="0"/>
              <a:t>$b</a:t>
            </a:r>
            <a:r>
              <a:rPr lang="he-IL" sz="3200" dirty="0"/>
              <a:t> מקור המידע במיקרו (מידע</a:t>
            </a:r>
            <a:r>
              <a:rPr lang="he-IL" sz="3200" dirty="0" smtClean="0"/>
              <a:t>)</a:t>
            </a:r>
          </a:p>
          <a:p>
            <a:pPr marL="400050" lvl="1" indent="0">
              <a:buNone/>
            </a:pPr>
            <a:r>
              <a:rPr lang="en-US" sz="3200" dirty="0" smtClean="0"/>
              <a:t>$u</a:t>
            </a:r>
            <a:r>
              <a:rPr lang="he-IL" sz="3200" dirty="0" smtClean="0"/>
              <a:t> </a:t>
            </a:r>
            <a:r>
              <a:rPr lang="en-US" sz="3200" dirty="0" smtClean="0"/>
              <a:t>URL</a:t>
            </a:r>
            <a:r>
              <a:rPr lang="he-IL" sz="3200" dirty="0" smtClean="0"/>
              <a:t>/</a:t>
            </a:r>
            <a:r>
              <a:rPr lang="en-US" sz="3200" dirty="0" smtClean="0"/>
              <a:t>URI</a:t>
            </a:r>
            <a:endParaRPr lang="he-IL" sz="3200" dirty="0"/>
          </a:p>
          <a:p>
            <a:pPr marL="0" indent="0">
              <a:buNone/>
            </a:pPr>
            <a:endParaRPr lang="he-IL" sz="2800" dirty="0" smtClean="0"/>
          </a:p>
          <a:p>
            <a:pPr marL="0" indent="0">
              <a:buNone/>
            </a:pPr>
            <a:endParaRPr lang="he-IL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624" y="4437112"/>
            <a:ext cx="9155430" cy="1440160"/>
            <a:chOff x="35496" y="2204864"/>
            <a:chExt cx="9155430" cy="134339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05"/>
            <a:stretch/>
          </p:blipFill>
          <p:spPr bwMode="auto">
            <a:xfrm>
              <a:off x="35496" y="2852936"/>
              <a:ext cx="915543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3025" y="2204864"/>
              <a:ext cx="21526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99662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670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11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למקורות שאינם בעלי עימוד:</a:t>
            </a:r>
          </a:p>
          <a:p>
            <a:pPr marL="0" indent="0">
              <a:buNone/>
            </a:pPr>
            <a:r>
              <a:rPr lang="he-IL" sz="2800" dirty="0" smtClean="0"/>
              <a:t>מידע ממקורות אחרות:</a:t>
            </a:r>
          </a:p>
          <a:p>
            <a:pPr marL="0" indent="0">
              <a:buNone/>
            </a:pPr>
            <a:r>
              <a:rPr lang="en-US" sz="2800" dirty="0"/>
              <a:t>$a</a:t>
            </a:r>
            <a:r>
              <a:rPr lang="he-IL" sz="2800" dirty="0"/>
              <a:t> מקור המידע </a:t>
            </a:r>
            <a:r>
              <a:rPr lang="he-IL" sz="2800" dirty="0" smtClean="0"/>
              <a:t>במאקרו</a:t>
            </a:r>
            <a:endParaRPr lang="he-IL" sz="2800" dirty="0"/>
          </a:p>
          <a:p>
            <a:pPr marL="0" indent="0">
              <a:buNone/>
            </a:pPr>
            <a:r>
              <a:rPr lang="en-US" sz="2800" dirty="0"/>
              <a:t>$b</a:t>
            </a:r>
            <a:r>
              <a:rPr lang="he-IL" sz="2800" dirty="0"/>
              <a:t> מקור המידע במיקרו (מידע)</a:t>
            </a:r>
          </a:p>
          <a:p>
            <a:pPr marL="0" indent="0">
              <a:buNone/>
            </a:pPr>
            <a:endParaRPr lang="he-IL" sz="2800" dirty="0" smtClean="0"/>
          </a:p>
          <a:p>
            <a:pPr marL="0" indent="0">
              <a:buNone/>
            </a:pPr>
            <a:endParaRPr lang="he-IL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3" r="38957" b="53945"/>
          <a:stretch/>
        </p:blipFill>
        <p:spPr bwMode="auto">
          <a:xfrm>
            <a:off x="179513" y="3920518"/>
            <a:ext cx="8346820" cy="109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09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675 – הצד האפל של 670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1" y="2060848"/>
            <a:ext cx="9086489" cy="348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86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928992" cy="276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שמות סתמיים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7149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410/510</a:t>
            </a:r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4"/>
            <a:ext cx="9144000" cy="406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73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410/510</a:t>
            </a:r>
            <a:endParaRPr lang="he-IL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67"/>
          <a:stretch/>
        </p:blipFill>
        <p:spPr bwMode="auto">
          <a:xfrm>
            <a:off x="457199" y="2564904"/>
            <a:ext cx="8620473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919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2238852" y="771525"/>
            <a:ext cx="6926580" cy="584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he-IL" altLang="he-IL" sz="3600"/>
              <a:t>925: שדה לשימוש מקומי</a:t>
            </a:r>
          </a:p>
        </p:txBody>
      </p:sp>
      <p:pic>
        <p:nvPicPr>
          <p:cNvPr id="10243" name="Pictur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48" y="2521745"/>
            <a:ext cx="6189345" cy="3499008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914525" y="5409248"/>
            <a:ext cx="1685925" cy="235744"/>
          </a:xfrm>
          <a:prstGeom prst="rect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296" tIns="41148" rIns="82296" bIns="41148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66861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solidFill>
                  <a:schemeClr val="tx1"/>
                </a:solidFill>
              </a:rPr>
              <a:t>זהות – שדות נוספים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68760"/>
            <a:ext cx="8153400" cy="511256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he-IL" dirty="0" smtClean="0"/>
              <a:t>שנות חיים (046)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	</a:t>
            </a:r>
            <a:endParaRPr lang="he-IL" dirty="0" smtClean="0"/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שדות </a:t>
            </a:r>
            <a:r>
              <a:rPr lang="en-US" dirty="0" smtClean="0"/>
              <a:t>37x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50" y="2276872"/>
            <a:ext cx="288032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899592" y="1813925"/>
            <a:ext cx="2880320" cy="288032"/>
          </a:xfrm>
          <a:prstGeom prst="borderCallout1">
            <a:avLst>
              <a:gd name="adj1" fmla="val 79219"/>
              <a:gd name="adj2" fmla="val 101408"/>
              <a:gd name="adj3" fmla="val 258633"/>
              <a:gd name="adj4" fmla="val 17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400" b="1" dirty="0" smtClean="0">
                <a:solidFill>
                  <a:schemeClr val="tx1"/>
                </a:solidFill>
              </a:rPr>
              <a:t>ניתן לרשום גם תאריך חלקי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99592" y="2852936"/>
            <a:ext cx="2880320" cy="429873"/>
          </a:xfrm>
          <a:prstGeom prst="borderCallout1">
            <a:avLst>
              <a:gd name="adj1" fmla="val 79219"/>
              <a:gd name="adj2" fmla="val 101408"/>
              <a:gd name="adj3" fmla="val 46990"/>
              <a:gd name="adj4" fmla="val 175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400" b="1" dirty="0" smtClean="0">
                <a:solidFill>
                  <a:schemeClr val="tx1"/>
                </a:solidFill>
              </a:rPr>
              <a:t>מציין את שיטת קידוד התאריך: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</a:rPr>
              <a:t>yyyy</a:t>
            </a:r>
            <a:r>
              <a:rPr lang="en-US" sz="1400" b="1" dirty="0" smtClean="0">
                <a:solidFill>
                  <a:schemeClr val="tx1"/>
                </a:solidFill>
              </a:rPr>
              <a:t>-mm-</a:t>
            </a:r>
            <a:r>
              <a:rPr lang="en-US" sz="1400" b="1" dirty="0" err="1" smtClean="0">
                <a:solidFill>
                  <a:schemeClr val="tx1"/>
                </a:solidFill>
              </a:rPr>
              <a:t>dd</a:t>
            </a:r>
            <a:endParaRPr lang="he-IL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19" y="3786188"/>
            <a:ext cx="4178651" cy="101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Callout 1 8"/>
          <p:cNvSpPr/>
          <p:nvPr/>
        </p:nvSpPr>
        <p:spPr>
          <a:xfrm>
            <a:off x="899592" y="3645024"/>
            <a:ext cx="2880320" cy="429196"/>
          </a:xfrm>
          <a:prstGeom prst="borderCallout1">
            <a:avLst>
              <a:gd name="adj1" fmla="val 79219"/>
              <a:gd name="adj2" fmla="val 101408"/>
              <a:gd name="adj3" fmla="val 60218"/>
              <a:gd name="adj4" fmla="val 125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400" b="1" dirty="0" smtClean="0">
                <a:solidFill>
                  <a:schemeClr val="tx1"/>
                </a:solidFill>
              </a:rPr>
              <a:t>מקומות גיאוגרפיים הקשורים לבעל הזהות</a:t>
            </a:r>
            <a:endParaRPr lang="he-IL" sz="1400" b="1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899592" y="4509120"/>
            <a:ext cx="2880320" cy="288032"/>
          </a:xfrm>
          <a:prstGeom prst="borderCallout1">
            <a:avLst>
              <a:gd name="adj1" fmla="val 79219"/>
              <a:gd name="adj2" fmla="val 101408"/>
              <a:gd name="adj3" fmla="val 38171"/>
              <a:gd name="adj4" fmla="val 125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1400" b="1" dirty="0" smtClean="0">
                <a:solidFill>
                  <a:schemeClr val="tx1"/>
                </a:solidFill>
              </a:rPr>
              <a:t>מגדר</a:t>
            </a:r>
            <a:endParaRPr lang="he-I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6"/>
          <a:stretch/>
        </p:blipFill>
        <p:spPr bwMode="auto">
          <a:xfrm>
            <a:off x="-108520" y="1700808"/>
            <a:ext cx="9277350" cy="333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71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$9</a:t>
            </a:r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1" r="6934"/>
          <a:stretch/>
        </p:blipFill>
        <p:spPr bwMode="auto">
          <a:xfrm>
            <a:off x="95632" y="2492896"/>
            <a:ext cx="8940864" cy="160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653136"/>
            <a:ext cx="73448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$9</a:t>
            </a:r>
            <a:r>
              <a:rPr lang="he-IL" sz="2400" dirty="0" smtClean="0"/>
              <a:t> תמיד תת-השדה האחרון. </a:t>
            </a:r>
          </a:p>
          <a:p>
            <a:r>
              <a:rPr lang="en-US" sz="2400" dirty="0" smtClean="0"/>
              <a:t>$c, $d, $q, $w</a:t>
            </a:r>
            <a:r>
              <a:rPr lang="he-IL" sz="2400" dirty="0" smtClean="0"/>
              <a:t> – כולם רשומים לפניו.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6911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$c</a:t>
            </a:r>
            <a:endParaRPr lang="he-IL" dirty="0"/>
          </a:p>
        </p:txBody>
      </p:sp>
      <p:grpSp>
        <p:nvGrpSpPr>
          <p:cNvPr id="4" name="Group 3"/>
          <p:cNvGrpSpPr/>
          <p:nvPr/>
        </p:nvGrpSpPr>
        <p:grpSpPr>
          <a:xfrm>
            <a:off x="2565970" y="1556792"/>
            <a:ext cx="4094262" cy="1989187"/>
            <a:chOff x="0" y="2447925"/>
            <a:chExt cx="4094262" cy="1989187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870"/>
            <a:stretch/>
          </p:blipFill>
          <p:spPr bwMode="auto">
            <a:xfrm>
              <a:off x="0" y="2447925"/>
              <a:ext cx="2270760" cy="196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30"/>
            <a:stretch/>
          </p:blipFill>
          <p:spPr bwMode="auto">
            <a:xfrm>
              <a:off x="1979712" y="2474962"/>
              <a:ext cx="2114550" cy="196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2411760" y="4221088"/>
            <a:ext cx="4149090" cy="1038225"/>
            <a:chOff x="140905" y="4437112"/>
            <a:chExt cx="4149090" cy="1038225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178"/>
            <a:stretch/>
          </p:blipFill>
          <p:spPr bwMode="auto">
            <a:xfrm>
              <a:off x="140905" y="4437112"/>
              <a:ext cx="2425065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43"/>
            <a:stretch/>
          </p:blipFill>
          <p:spPr bwMode="auto">
            <a:xfrm>
              <a:off x="2565970" y="4437112"/>
              <a:ext cx="1724025" cy="103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93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046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8113436" cy="13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73"/>
          <a:stretch/>
        </p:blipFill>
        <p:spPr bwMode="auto">
          <a:xfrm>
            <a:off x="1691680" y="3611880"/>
            <a:ext cx="4038557" cy="73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81128"/>
            <a:ext cx="416478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7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046</a:t>
            </a:r>
            <a:endParaRPr lang="he-I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86045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59" y="2204864"/>
            <a:ext cx="325256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7904" y="1340768"/>
            <a:ext cx="36724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תאריכי לידה ופטירה ידועים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442083"/>
            <a:ext cx="4248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תאריך פטירה ושנת לידה ידועים</a:t>
            </a:r>
            <a:endParaRPr lang="he-IL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619672" y="3429000"/>
            <a:ext cx="6264696" cy="1656184"/>
            <a:chOff x="1619672" y="3645024"/>
            <a:chExt cx="6264696" cy="1656184"/>
          </a:xfrm>
        </p:grpSpPr>
        <p:grpSp>
          <p:nvGrpSpPr>
            <p:cNvPr id="4" name="Group 3"/>
            <p:cNvGrpSpPr/>
            <p:nvPr/>
          </p:nvGrpSpPr>
          <p:grpSpPr>
            <a:xfrm>
              <a:off x="1619672" y="3645024"/>
              <a:ext cx="6264696" cy="1656184"/>
              <a:chOff x="88736" y="3645024"/>
              <a:chExt cx="5245450" cy="1162050"/>
            </a:xfrm>
          </p:grpSpPr>
          <p:pic>
            <p:nvPicPr>
              <p:cNvPr id="7172" name="Picture 4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3595"/>
              <a:stretch/>
            </p:blipFill>
            <p:spPr bwMode="auto">
              <a:xfrm>
                <a:off x="88736" y="3645024"/>
                <a:ext cx="2547784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3" name="Picture 5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586"/>
              <a:stretch/>
            </p:blipFill>
            <p:spPr bwMode="auto">
              <a:xfrm>
                <a:off x="2689093" y="3645024"/>
                <a:ext cx="2645093" cy="1162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3851920" y="3645024"/>
              <a:ext cx="403244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400" dirty="0" smtClean="0"/>
                <a:t>שנות לידה ופטירה משוערות</a:t>
              </a:r>
              <a:endParaRPr lang="he-IL" sz="24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239" y="5373216"/>
            <a:ext cx="257477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5373216"/>
            <a:ext cx="38884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שנת לידה ידועה;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לא ידוע/אין תאריך פטירה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51118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 smtClean="0"/>
              <a:t>תקן </a:t>
            </a:r>
            <a:r>
              <a:rPr lang="en-US" dirty="0" err="1" smtClean="0"/>
              <a:t>edtf</a:t>
            </a:r>
            <a:r>
              <a:rPr lang="he-IL" dirty="0" smtClean="0"/>
              <a:t> </a:t>
            </a:r>
            <a:r>
              <a:rPr lang="he-IL" dirty="0"/>
              <a:t>(</a:t>
            </a:r>
            <a:r>
              <a:rPr lang="en-US" dirty="0"/>
              <a:t>Extended Time Date </a:t>
            </a:r>
            <a:r>
              <a:rPr lang="en-US" dirty="0" smtClean="0"/>
              <a:t>Format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 smtClean="0"/>
              <a:t>מקורות:</a:t>
            </a:r>
          </a:p>
          <a:p>
            <a:pPr algn="r" rtl="1"/>
            <a:r>
              <a:rPr lang="he-IL" dirty="0" smtClean="0"/>
              <a:t>אתר רשמי של ספריית הקונגרס</a:t>
            </a:r>
          </a:p>
          <a:p>
            <a:pPr marL="0" indent="0" algn="r" rtl="1">
              <a:buNone/>
            </a:pPr>
            <a:r>
              <a:rPr lang="en-US" dirty="0">
                <a:hlinkClick r:id="rId2"/>
              </a:rPr>
              <a:t>http://www.loc.gov/standards/datetime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r" rtl="1">
              <a:buNone/>
            </a:pPr>
            <a:r>
              <a:rPr lang="he-IL" dirty="0" smtClean="0"/>
              <a:t>בלוג עם הרבה דוגמאות</a:t>
            </a:r>
          </a:p>
          <a:p>
            <a:pPr marL="0" indent="0" rtl="1">
              <a:buNone/>
            </a:pPr>
            <a:r>
              <a:rPr lang="en-US"/>
              <a:t>https://resourcedescriptionandaccess.blogspot.co.il/2015/09/edtf-date-046-rda-cataloging-examples.html </a:t>
            </a:r>
            <a:r>
              <a:rPr lang="en-US" dirty="0" smtClean="0"/>
              <a:t>	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79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046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סכמה </a:t>
            </a:r>
            <a:r>
              <a:rPr lang="en-US" dirty="0" err="1" smtClean="0"/>
              <a:t>edtf</a:t>
            </a:r>
            <a:r>
              <a:rPr lang="he-IL" dirty="0" smtClean="0"/>
              <a:t>: </a:t>
            </a:r>
          </a:p>
          <a:p>
            <a:pPr marL="0" indent="0" algn="l" rtl="0">
              <a:buNone/>
            </a:pPr>
            <a:r>
              <a:rPr lang="en-US" dirty="0" smtClean="0">
                <a:hlinkClick r:id="rId2"/>
              </a:rPr>
              <a:t>http://www.loc.gov/standards/datetime/pre-submission.html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תיקוף </a:t>
            </a:r>
            <a:r>
              <a:rPr lang="en-US" dirty="0" err="1" smtClean="0"/>
              <a:t>edtf</a:t>
            </a:r>
            <a:r>
              <a:rPr lang="he-IL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>
                <a:hlinkClick r:id="rId3"/>
              </a:rPr>
              <a:t>http://digital2.library.unt.edu/edtf/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סימנים מיוחדים ב-</a:t>
            </a:r>
            <a:r>
              <a:rPr lang="en-US" dirty="0" err="1" smtClean="0"/>
              <a:t>edtf</a:t>
            </a:r>
            <a:r>
              <a:rPr lang="he-IL" dirty="0" smtClean="0"/>
              <a:t>:</a:t>
            </a:r>
          </a:p>
          <a:p>
            <a:pPr marL="0" indent="0" algn="l" rtl="0">
              <a:buNone/>
            </a:pPr>
            <a:r>
              <a:rPr lang="en-US" dirty="0" smtClean="0">
                <a:hlinkClick r:id="rId4"/>
              </a:rPr>
              <a:t>http://web.library.yale.edu/cataloging/music/MARC046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563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37X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 להעדיף </a:t>
            </a:r>
            <a:r>
              <a:rPr lang="he-IL" smtClean="0"/>
              <a:t>מונחים בלועזית</a:t>
            </a:r>
            <a:r>
              <a:rPr lang="he-IL" dirty="0" smtClean="0"/>
              <a:t>, ממלון מבוקר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969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Gisha"/>
      </a:majorFont>
      <a:minorFont>
        <a:latin typeface="Calibri"/>
        <a:ea typeface=""/>
        <a:cs typeface="Gish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585CE1D0F67D440A97FA952C8CEF9C5" ma:contentTypeVersion="1" ma:contentTypeDescription="צור מסמך חדש." ma:contentTypeScope="" ma:versionID="27beba625b8cb5f61a2580da6427f8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5d0be1c5bbf6cd520794c7c6a47399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C8DA74-9CB4-4CAC-B39D-67BF208CC638}"/>
</file>

<file path=customXml/itemProps2.xml><?xml version="1.0" encoding="utf-8"?>
<ds:datastoreItem xmlns:ds="http://schemas.openxmlformats.org/officeDocument/2006/customXml" ds:itemID="{B07919D1-917C-4217-ACF9-FCCECA7679D6}"/>
</file>

<file path=customXml/itemProps3.xml><?xml version="1.0" encoding="utf-8"?>
<ds:datastoreItem xmlns:ds="http://schemas.openxmlformats.org/officeDocument/2006/customXml" ds:itemID="{96F11136-F5F0-48F2-993B-33940FB4B21D}"/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258</Words>
  <Application>Microsoft Office PowerPoint</Application>
  <PresentationFormat>On-screen Show (4:3)</PresentationFormat>
  <Paragraphs>64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דרישות סף לרשומות PFC</vt:lpstr>
      <vt:lpstr>זהות – שדות נוספים</vt:lpstr>
      <vt:lpstr>$9</vt:lpstr>
      <vt:lpstr>$c</vt:lpstr>
      <vt:lpstr>046</vt:lpstr>
      <vt:lpstr>046</vt:lpstr>
      <vt:lpstr>תקן edtf (Extended Time Date Format)</vt:lpstr>
      <vt:lpstr>046</vt:lpstr>
      <vt:lpstr>37X</vt:lpstr>
      <vt:lpstr>375</vt:lpstr>
      <vt:lpstr>378/100 $q</vt:lpstr>
      <vt:lpstr>670</vt:lpstr>
      <vt:lpstr>670</vt:lpstr>
      <vt:lpstr>670</vt:lpstr>
      <vt:lpstr>675 – הצד האפל של 670</vt:lpstr>
      <vt:lpstr>שמות סתמיים</vt:lpstr>
      <vt:lpstr>410/510</vt:lpstr>
      <vt:lpstr>410/510</vt:lpstr>
      <vt:lpstr>925: שדה לשימוש מקומי</vt:lpstr>
      <vt:lpstr>PowerPoint Presentation</vt:lpstr>
    </vt:vector>
  </TitlesOfParts>
  <Company>nli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NNL10 fields</dc:title>
  <dc:creator>Ahava Cohen</dc:creator>
  <cp:lastModifiedBy>Ahava Cohen</cp:lastModifiedBy>
  <cp:revision>22</cp:revision>
  <dcterms:created xsi:type="dcterms:W3CDTF">2017-07-18T09:51:27Z</dcterms:created>
  <dcterms:modified xsi:type="dcterms:W3CDTF">2017-11-08T09:49:46Z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0x0101009585CE1D0F67D440A97FA952C8CEF9C5</vt:lpwstr>
  </property>
</Properties>
</file>